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7" r:id="rId9"/>
    <p:sldId id="268" r:id="rId10"/>
    <p:sldId id="269" r:id="rId11"/>
    <p:sldId id="270" r:id="rId12"/>
    <p:sldId id="271" r:id="rId13"/>
    <p:sldId id="272" r:id="rId14"/>
    <p:sldId id="273" r:id="rId15"/>
    <p:sldId id="274" r:id="rId16"/>
    <p:sldId id="276" r:id="rId17"/>
    <p:sldId id="275" r:id="rId18"/>
    <p:sldId id="277" r:id="rId19"/>
    <p:sldId id="279" r:id="rId20"/>
    <p:sldId id="280" r:id="rId21"/>
    <p:sldId id="281" r:id="rId22"/>
    <p:sldId id="282" r:id="rId23"/>
    <p:sldId id="283" r:id="rId24"/>
    <p:sldId id="28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5" d="100"/>
          <a:sy n="65" d="100"/>
        </p:scale>
        <p:origin x="1914"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1"/>
            <a:ext cx="7772400" cy="1981199"/>
          </a:xfrm>
        </p:spPr>
        <p:txBody>
          <a:bodyPr>
            <a:normAutofit fontScale="90000"/>
          </a:bodyPr>
          <a:lstStyle/>
          <a:p>
            <a:r>
              <a:rPr lang="en-US" dirty="0">
                <a:solidFill>
                  <a:srgbClr val="FF0000"/>
                </a:solidFill>
                <a:latin typeface="Times New Roman" pitchFamily="18" charset="0"/>
                <a:cs typeface="Times New Roman" pitchFamily="18" charset="0"/>
              </a:rPr>
              <a:t>Unit No. 3b Angular, Screw thread, Gear &amp; Surface finish  measurement</a:t>
            </a:r>
          </a:p>
        </p:txBody>
      </p:sp>
      <p:sp>
        <p:nvSpPr>
          <p:cNvPr id="3" name="Subtitle 2"/>
          <p:cNvSpPr>
            <a:spLocks noGrp="1"/>
          </p:cNvSpPr>
          <p:nvPr>
            <p:ph type="subTitle" idx="1"/>
          </p:nvPr>
        </p:nvSpPr>
        <p:spPr>
          <a:xfrm>
            <a:off x="1371600" y="3352800"/>
            <a:ext cx="6400800" cy="2286000"/>
          </a:xfrm>
        </p:spPr>
        <p:txBody>
          <a:bodyPr/>
          <a:lstStyle/>
          <a:p>
            <a:r>
              <a:rPr lang="en-US" dirty="0">
                <a:solidFill>
                  <a:srgbClr val="002060"/>
                </a:solidFill>
                <a:latin typeface="Times New Roman" pitchFamily="18" charset="0"/>
                <a:cs typeface="Times New Roman" pitchFamily="18" charset="0"/>
              </a:rPr>
              <a:t>By :- Prof. Y.J. </a:t>
            </a:r>
            <a:r>
              <a:rPr lang="en-US" dirty="0" err="1">
                <a:solidFill>
                  <a:srgbClr val="002060"/>
                </a:solidFill>
                <a:latin typeface="Times New Roman" pitchFamily="18" charset="0"/>
                <a:cs typeface="Times New Roman" pitchFamily="18" charset="0"/>
              </a:rPr>
              <a:t>Potdar</a:t>
            </a:r>
            <a:endParaRPr lang="en-US" dirty="0">
              <a:solidFill>
                <a:srgbClr val="002060"/>
              </a:solidFill>
              <a:latin typeface="Times New Roman" pitchFamily="18" charset="0"/>
              <a:cs typeface="Times New Roman" pitchFamily="18" charset="0"/>
            </a:endParaRPr>
          </a:p>
          <a:p>
            <a:r>
              <a:rPr lang="en-US" dirty="0">
                <a:solidFill>
                  <a:srgbClr val="002060"/>
                </a:solidFill>
                <a:latin typeface="Times New Roman" pitchFamily="18" charset="0"/>
                <a:cs typeface="Times New Roman" pitchFamily="18" charset="0"/>
              </a:rPr>
              <a:t>Mechanical Engineering Department</a:t>
            </a:r>
          </a:p>
          <a:p>
            <a:r>
              <a:rPr lang="en-US" dirty="0">
                <a:solidFill>
                  <a:srgbClr val="002060"/>
                </a:solidFill>
                <a:latin typeface="Times New Roman" pitchFamily="18" charset="0"/>
                <a:cs typeface="Times New Roman" pitchFamily="18" charset="0"/>
              </a:rPr>
              <a:t>YTC, </a:t>
            </a:r>
            <a:r>
              <a:rPr lang="en-US" dirty="0" err="1">
                <a:solidFill>
                  <a:srgbClr val="002060"/>
                </a:solidFill>
                <a:latin typeface="Times New Roman" pitchFamily="18" charset="0"/>
                <a:cs typeface="Times New Roman" pitchFamily="18" charset="0"/>
              </a:rPr>
              <a:t>Satara</a:t>
            </a:r>
            <a:endParaRPr lang="en-US" dirty="0">
              <a:solidFill>
                <a:srgbClr val="00206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200" dirty="0">
                <a:solidFill>
                  <a:srgbClr val="FF0000"/>
                </a:solidFill>
                <a:latin typeface="Times New Roman" pitchFamily="18" charset="0"/>
                <a:cs typeface="Times New Roman" pitchFamily="18" charset="0"/>
              </a:rPr>
              <a:t>3.2b Working Principle of Floating Carriage Micrometer</a:t>
            </a:r>
            <a:endParaRPr lang="en-US" sz="3200" dirty="0"/>
          </a:p>
        </p:txBody>
      </p:sp>
      <p:sp>
        <p:nvSpPr>
          <p:cNvPr id="3" name="Content Placeholder 2"/>
          <p:cNvSpPr>
            <a:spLocks noGrp="1"/>
          </p:cNvSpPr>
          <p:nvPr>
            <p:ph idx="1"/>
          </p:nvPr>
        </p:nvSpPr>
        <p:spPr>
          <a:xfrm>
            <a:off x="457200" y="1219200"/>
            <a:ext cx="8229600" cy="4906963"/>
          </a:xfrm>
        </p:spPr>
        <p:txBody>
          <a:bodyPr/>
          <a:lstStyle/>
          <a:p>
            <a:pPr>
              <a:buNone/>
            </a:pPr>
            <a:r>
              <a:rPr lang="en-US" dirty="0"/>
              <a:t>		</a:t>
            </a:r>
            <a:r>
              <a:rPr lang="en-US" sz="2400" dirty="0">
                <a:latin typeface="Times New Roman" pitchFamily="18" charset="0"/>
                <a:cs typeface="Times New Roman" pitchFamily="18" charset="0"/>
              </a:rPr>
              <a:t>Figure shows floating carriage micrometer used for measurement of major diameter , minor diameter and effective diameter of screw thread. It consist of two centers maintained on the pillars of the base . The centers are used for fixing the job as shown in figure. </a:t>
            </a:r>
          </a:p>
          <a:p>
            <a:pPr>
              <a:buNone/>
            </a:pPr>
            <a:r>
              <a:rPr lang="en-US" sz="2400" dirty="0">
                <a:latin typeface="Times New Roman" pitchFamily="18" charset="0"/>
                <a:cs typeface="Times New Roman" pitchFamily="18" charset="0"/>
              </a:rPr>
              <a:t>		The floating body is kept on the base ,which has two pillars on it. One pillars consist of a micrometer drum having least count of 0.0002mm . The other  pillar consists of a Fudicial indicator which senses the pressure applied on the anvil end.</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dirty="0">
                <a:solidFill>
                  <a:srgbClr val="FF0000"/>
                </a:solidFill>
                <a:latin typeface="Times New Roman" pitchFamily="18" charset="0"/>
                <a:cs typeface="Times New Roman" pitchFamily="18" charset="0"/>
              </a:rPr>
              <a:t>3.2b Working Principle of Floating Carriage Micrometer</a:t>
            </a:r>
            <a:endParaRPr lang="en-US" sz="2400" dirty="0"/>
          </a:p>
        </p:txBody>
      </p:sp>
      <p:sp>
        <p:nvSpPr>
          <p:cNvPr id="3" name="Content Placeholder 2"/>
          <p:cNvSpPr>
            <a:spLocks noGrp="1"/>
          </p:cNvSpPr>
          <p:nvPr>
            <p:ph idx="1"/>
          </p:nvPr>
        </p:nvSpPr>
        <p:spPr>
          <a:xfrm>
            <a:off x="457200" y="838200"/>
            <a:ext cx="8229600" cy="5287963"/>
          </a:xfrm>
        </p:spPr>
        <p:txBody>
          <a:bodyPr>
            <a:normAutofit/>
          </a:bodyPr>
          <a:lstStyle/>
          <a:p>
            <a:pPr>
              <a:buFont typeface="Wingdings" pitchFamily="2" charset="2"/>
              <a:buChar char="v"/>
            </a:pPr>
            <a:r>
              <a:rPr lang="en-US" sz="2000" dirty="0">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Reading a Floating Carriage</a:t>
            </a:r>
          </a:p>
          <a:p>
            <a:pPr>
              <a:buNone/>
            </a:pPr>
            <a:r>
              <a:rPr lang="en-US" sz="2400" dirty="0">
                <a:latin typeface="Times New Roman" pitchFamily="18" charset="0"/>
                <a:cs typeface="Times New Roman" pitchFamily="18" charset="0"/>
              </a:rPr>
              <a:t>		</a:t>
            </a:r>
            <a:r>
              <a:rPr lang="en-US" sz="2000" dirty="0">
                <a:latin typeface="Times New Roman" pitchFamily="18" charset="0"/>
                <a:cs typeface="Times New Roman" pitchFamily="18" charset="0"/>
              </a:rPr>
              <a:t>Floating carriage has three scales viz. main scale, circular scale, vernier scale. LC of floating can be calculated by following process.</a:t>
            </a:r>
          </a:p>
          <a:p>
            <a:pPr>
              <a:buNone/>
            </a:pPr>
            <a:endParaRPr lang="en-US" sz="2000" dirty="0">
              <a:latin typeface="Times New Roman" pitchFamily="18" charset="0"/>
              <a:cs typeface="Times New Roman" pitchFamily="18" charset="0"/>
            </a:endParaRPr>
          </a:p>
        </p:txBody>
      </p:sp>
      <p:pic>
        <p:nvPicPr>
          <p:cNvPr id="3076"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Lst>
          </a:blip>
          <a:srcRect/>
          <a:stretch>
            <a:fillRect/>
          </a:stretch>
        </p:blipFill>
        <p:spPr bwMode="auto">
          <a:xfrm>
            <a:off x="1600200" y="2133600"/>
            <a:ext cx="5257800" cy="43434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2400" dirty="0">
                <a:solidFill>
                  <a:srgbClr val="FF0000"/>
                </a:solidFill>
                <a:latin typeface="Times New Roman" pitchFamily="18" charset="0"/>
                <a:cs typeface="Times New Roman" pitchFamily="18" charset="0"/>
              </a:rPr>
              <a:t>3.2 a Measurement of Major Diameter</a:t>
            </a:r>
            <a:br>
              <a:rPr lang="en-US" sz="2400" dirty="0">
                <a:solidFill>
                  <a:srgbClr val="FF0000"/>
                </a:solidFill>
                <a:latin typeface="Times New Roman" pitchFamily="18" charset="0"/>
                <a:cs typeface="Times New Roman" pitchFamily="18" charset="0"/>
              </a:rPr>
            </a:br>
            <a:r>
              <a:rPr lang="en-US" sz="2400" dirty="0">
                <a:solidFill>
                  <a:srgbClr val="FF0000"/>
                </a:solidFill>
                <a:latin typeface="Times New Roman" pitchFamily="18" charset="0"/>
                <a:cs typeface="Times New Roman" pitchFamily="18" charset="0"/>
              </a:rPr>
              <a:t>Using Floating Carriage</a:t>
            </a:r>
          </a:p>
        </p:txBody>
      </p:sp>
      <p:pic>
        <p:nvPicPr>
          <p:cNvPr id="1026" name="Picture 2"/>
          <p:cNvPicPr>
            <a:picLocks noGrp="1" noChangeAspect="1" noChangeArrowheads="1"/>
          </p:cNvPicPr>
          <p:nvPr>
            <p:ph idx="1"/>
          </p:nvPr>
        </p:nvPicPr>
        <p:blipFill>
          <a:blip r:embed="rId2" cstate="print"/>
          <a:srcRect l="9223" t="22937" r="17378" b="3664"/>
          <a:stretch>
            <a:fillRect/>
          </a:stretch>
        </p:blipFill>
        <p:spPr bwMode="auto">
          <a:xfrm>
            <a:off x="1676400" y="1143000"/>
            <a:ext cx="6172200" cy="5334000"/>
          </a:xfrm>
          <a:prstGeom prst="rect">
            <a:avLst/>
          </a:prstGeom>
          <a:noFill/>
          <a:ln w="9525">
            <a:solidFill>
              <a:schemeClr val="tx1"/>
            </a:solid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0000"/>
                </a:solidFill>
                <a:latin typeface="Times New Roman" pitchFamily="18" charset="0"/>
                <a:cs typeface="Times New Roman" pitchFamily="18" charset="0"/>
              </a:rPr>
              <a:t>3.2. c Measurement of Major Diameter</a:t>
            </a:r>
            <a:br>
              <a:rPr lang="en-US" sz="3600" dirty="0">
                <a:solidFill>
                  <a:srgbClr val="FF0000"/>
                </a:solidFill>
                <a:latin typeface="Times New Roman" pitchFamily="18" charset="0"/>
                <a:cs typeface="Times New Roman" pitchFamily="18" charset="0"/>
              </a:rPr>
            </a:br>
            <a:r>
              <a:rPr lang="en-US" sz="3600" dirty="0">
                <a:solidFill>
                  <a:srgbClr val="FF0000"/>
                </a:solidFill>
                <a:latin typeface="Times New Roman" pitchFamily="18" charset="0"/>
                <a:cs typeface="Times New Roman" pitchFamily="18" charset="0"/>
              </a:rPr>
              <a:t>Using Floating Carriage</a:t>
            </a:r>
            <a:endParaRPr lang="en-US" sz="3600" dirty="0"/>
          </a:p>
        </p:txBody>
      </p:sp>
      <p:pic>
        <p:nvPicPr>
          <p:cNvPr id="2050" name="Picture 2"/>
          <p:cNvPicPr>
            <a:picLocks noGrp="1" noChangeAspect="1" noChangeArrowheads="1"/>
          </p:cNvPicPr>
          <p:nvPr>
            <p:ph idx="1"/>
          </p:nvPr>
        </p:nvPicPr>
        <p:blipFill>
          <a:blip r:embed="rId2" cstate="print"/>
          <a:srcRect t="3367" b="46124"/>
          <a:stretch>
            <a:fillRect/>
          </a:stretch>
        </p:blipFill>
        <p:spPr bwMode="auto">
          <a:xfrm>
            <a:off x="2209800" y="1981200"/>
            <a:ext cx="5318006" cy="3581400"/>
          </a:xfrm>
          <a:prstGeom prst="rect">
            <a:avLst/>
          </a:prstGeom>
          <a:noFill/>
          <a:ln w="9525">
            <a:solidFill>
              <a:schemeClr val="tx1"/>
            </a:solid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FF0000"/>
                </a:solidFill>
                <a:latin typeface="Times New Roman" pitchFamily="18" charset="0"/>
                <a:cs typeface="Times New Roman" pitchFamily="18" charset="0"/>
              </a:rPr>
              <a:t>3.2 c Measurement of Minor Diameter</a:t>
            </a:r>
            <a:br>
              <a:rPr lang="en-US" sz="2400" dirty="0">
                <a:solidFill>
                  <a:srgbClr val="FF0000"/>
                </a:solidFill>
                <a:latin typeface="Times New Roman" pitchFamily="18" charset="0"/>
                <a:cs typeface="Times New Roman" pitchFamily="18" charset="0"/>
              </a:rPr>
            </a:br>
            <a:r>
              <a:rPr lang="en-US" sz="2400" dirty="0">
                <a:solidFill>
                  <a:srgbClr val="FF0000"/>
                </a:solidFill>
                <a:latin typeface="Times New Roman" pitchFamily="18" charset="0"/>
                <a:cs typeface="Times New Roman" pitchFamily="18" charset="0"/>
              </a:rPr>
              <a:t>Using Floating Carriage</a:t>
            </a:r>
            <a:endParaRPr lang="en-US" sz="2400" dirty="0"/>
          </a:p>
        </p:txBody>
      </p:sp>
      <p:pic>
        <p:nvPicPr>
          <p:cNvPr id="3075" name="Picture 3"/>
          <p:cNvPicPr>
            <a:picLocks noGrp="1" noChangeAspect="1" noChangeArrowheads="1"/>
          </p:cNvPicPr>
          <p:nvPr>
            <p:ph idx="1"/>
          </p:nvPr>
        </p:nvPicPr>
        <p:blipFill>
          <a:blip r:embed="rId2" cstate="print"/>
          <a:srcRect l="12143" t="17351" r="12143" b="10089"/>
          <a:stretch>
            <a:fillRect/>
          </a:stretch>
        </p:blipFill>
        <p:spPr bwMode="auto">
          <a:xfrm>
            <a:off x="2057400" y="1371600"/>
            <a:ext cx="5334000" cy="4893733"/>
          </a:xfrm>
          <a:prstGeom prst="rect">
            <a:avLst/>
          </a:prstGeom>
          <a:noFill/>
          <a:ln w="9525">
            <a:solidFill>
              <a:schemeClr val="tx1"/>
            </a:solid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FF0000"/>
                </a:solidFill>
                <a:latin typeface="Times New Roman" pitchFamily="18" charset="0"/>
                <a:cs typeface="Times New Roman" pitchFamily="18" charset="0"/>
              </a:rPr>
              <a:t>3.2 c </a:t>
            </a:r>
            <a:r>
              <a:rPr lang="en-US" sz="2400" dirty="0" err="1">
                <a:solidFill>
                  <a:srgbClr val="FF0000"/>
                </a:solidFill>
                <a:latin typeface="Times New Roman" pitchFamily="18" charset="0"/>
                <a:cs typeface="Times New Roman" pitchFamily="18" charset="0"/>
              </a:rPr>
              <a:t>i</a:t>
            </a:r>
            <a:r>
              <a:rPr lang="en-US" sz="2400" dirty="0">
                <a:solidFill>
                  <a:srgbClr val="FF0000"/>
                </a:solidFill>
                <a:latin typeface="Times New Roman" pitchFamily="18" charset="0"/>
                <a:cs typeface="Times New Roman" pitchFamily="18" charset="0"/>
              </a:rPr>
              <a:t>. Measurement of Effective Diameter</a:t>
            </a:r>
            <a:br>
              <a:rPr lang="en-US" sz="2400" dirty="0">
                <a:solidFill>
                  <a:srgbClr val="FF0000"/>
                </a:solidFill>
                <a:latin typeface="Times New Roman" pitchFamily="18" charset="0"/>
                <a:cs typeface="Times New Roman" pitchFamily="18" charset="0"/>
              </a:rPr>
            </a:br>
            <a:r>
              <a:rPr lang="en-US" sz="2400" dirty="0">
                <a:solidFill>
                  <a:srgbClr val="FF0000"/>
                </a:solidFill>
                <a:latin typeface="Times New Roman" pitchFamily="18" charset="0"/>
                <a:cs typeface="Times New Roman" pitchFamily="18" charset="0"/>
              </a:rPr>
              <a:t>Using Thread Micrometer</a:t>
            </a:r>
            <a:endParaRPr lang="en-US" sz="2400" dirty="0"/>
          </a:p>
        </p:txBody>
      </p:sp>
      <p:sp>
        <p:nvSpPr>
          <p:cNvPr id="3" name="Content Placeholder 2"/>
          <p:cNvSpPr>
            <a:spLocks noGrp="1"/>
          </p:cNvSpPr>
          <p:nvPr>
            <p:ph idx="1"/>
          </p:nvPr>
        </p:nvSpPr>
        <p:spPr>
          <a:xfrm>
            <a:off x="457200" y="1371600"/>
            <a:ext cx="8229600" cy="4754563"/>
          </a:xfrm>
        </p:spPr>
        <p:txBody>
          <a:bodyPr>
            <a:normAutofit/>
          </a:bodyPr>
          <a:lstStyle/>
          <a:p>
            <a:pPr>
              <a:buNone/>
            </a:pPr>
            <a:r>
              <a:rPr lang="en-US" sz="2000" dirty="0">
                <a:latin typeface="Times New Roman" pitchFamily="18" charset="0"/>
                <a:cs typeface="Times New Roman" pitchFamily="18" charset="0"/>
              </a:rPr>
              <a:t>			It is like a simple micrometer, but anvils are of </a:t>
            </a:r>
            <a:r>
              <a:rPr lang="en-US" sz="2000" dirty="0" err="1">
                <a:latin typeface="Times New Roman" pitchFamily="18" charset="0"/>
                <a:cs typeface="Times New Roman" pitchFamily="18" charset="0"/>
              </a:rPr>
              <a:t>Vee</a:t>
            </a:r>
            <a:r>
              <a:rPr lang="en-US" sz="2000" dirty="0">
                <a:latin typeface="Times New Roman" pitchFamily="18" charset="0"/>
                <a:cs typeface="Times New Roman" pitchFamily="18" charset="0"/>
              </a:rPr>
              <a:t> shape. Care to be taken about flanks of thread should contact with </a:t>
            </a:r>
            <a:r>
              <a:rPr lang="en-US" sz="2000" dirty="0" err="1">
                <a:latin typeface="Times New Roman" pitchFamily="18" charset="0"/>
                <a:cs typeface="Times New Roman" pitchFamily="18" charset="0"/>
              </a:rPr>
              <a:t>Vees</a:t>
            </a:r>
            <a:endParaRPr lang="en-US" sz="2000" dirty="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a:p>
            <a:pPr algn="ctr">
              <a:buNone/>
            </a:pPr>
            <a:endParaRPr lang="en-US" sz="2000" dirty="0">
              <a:latin typeface="Times New Roman" pitchFamily="18" charset="0"/>
              <a:cs typeface="Times New Roman" pitchFamily="18" charset="0"/>
            </a:endParaRPr>
          </a:p>
        </p:txBody>
      </p:sp>
      <p:pic>
        <p:nvPicPr>
          <p:cNvPr id="4102" name="Picture 6"/>
          <p:cNvPicPr>
            <a:picLocks noChangeAspect="1" noChangeArrowheads="1"/>
          </p:cNvPicPr>
          <p:nvPr/>
        </p:nvPicPr>
        <p:blipFill>
          <a:blip r:embed="rId2" cstate="print"/>
          <a:srcRect l="4545" t="16552" b="8966"/>
          <a:stretch>
            <a:fillRect/>
          </a:stretch>
        </p:blipFill>
        <p:spPr bwMode="auto">
          <a:xfrm>
            <a:off x="1828800" y="2286000"/>
            <a:ext cx="5334000" cy="4267200"/>
          </a:xfrm>
          <a:prstGeom prst="rect">
            <a:avLst/>
          </a:prstGeom>
          <a:noFill/>
          <a:ln w="9525">
            <a:solidFill>
              <a:schemeClr val="tx1"/>
            </a:solid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400" dirty="0">
                <a:solidFill>
                  <a:srgbClr val="FF0000"/>
                </a:solidFill>
                <a:latin typeface="Times New Roman" pitchFamily="18" charset="0"/>
                <a:cs typeface="Times New Roman" pitchFamily="18" charset="0"/>
              </a:rPr>
              <a:t>3.2 c ii. Measurement of Effective Diameter</a:t>
            </a:r>
            <a:br>
              <a:rPr lang="en-US" sz="2400" dirty="0">
                <a:solidFill>
                  <a:srgbClr val="FF0000"/>
                </a:solidFill>
                <a:latin typeface="Times New Roman" pitchFamily="18" charset="0"/>
                <a:cs typeface="Times New Roman" pitchFamily="18" charset="0"/>
              </a:rPr>
            </a:br>
            <a:r>
              <a:rPr lang="en-US" sz="2400" dirty="0">
                <a:solidFill>
                  <a:srgbClr val="FF0000"/>
                </a:solidFill>
                <a:latin typeface="Times New Roman" pitchFamily="18" charset="0"/>
                <a:cs typeface="Times New Roman" pitchFamily="18" charset="0"/>
              </a:rPr>
              <a:t>Using Two Wire Method</a:t>
            </a:r>
            <a:endParaRPr lang="en-US" sz="2400" dirty="0"/>
          </a:p>
        </p:txBody>
      </p:sp>
      <p:pic>
        <p:nvPicPr>
          <p:cNvPr id="5122" name="Picture 2"/>
          <p:cNvPicPr>
            <a:picLocks noGrp="1" noChangeAspect="1" noChangeArrowheads="1"/>
          </p:cNvPicPr>
          <p:nvPr>
            <p:ph idx="1"/>
          </p:nvPr>
        </p:nvPicPr>
        <p:blipFill>
          <a:blip r:embed="rId2" cstate="print"/>
          <a:srcRect t="9616" b="8648"/>
          <a:stretch>
            <a:fillRect/>
          </a:stretch>
        </p:blipFill>
        <p:spPr bwMode="auto">
          <a:xfrm>
            <a:off x="1600200" y="1219200"/>
            <a:ext cx="5715000" cy="5098772"/>
          </a:xfrm>
          <a:prstGeom prst="rect">
            <a:avLst/>
          </a:prstGeom>
          <a:noFill/>
          <a:ln w="9525">
            <a:solidFill>
              <a:schemeClr val="tx1"/>
            </a:solid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2400" dirty="0">
                <a:solidFill>
                  <a:srgbClr val="FF0000"/>
                </a:solidFill>
                <a:latin typeface="Times New Roman" pitchFamily="18" charset="0"/>
                <a:cs typeface="Times New Roman" pitchFamily="18" charset="0"/>
              </a:rPr>
              <a:t>3.2 c ii. Measurement of Effective Diameter</a:t>
            </a:r>
            <a:br>
              <a:rPr lang="en-US" sz="2400" dirty="0">
                <a:solidFill>
                  <a:srgbClr val="FF0000"/>
                </a:solidFill>
                <a:latin typeface="Times New Roman" pitchFamily="18" charset="0"/>
                <a:cs typeface="Times New Roman" pitchFamily="18" charset="0"/>
              </a:rPr>
            </a:br>
            <a:r>
              <a:rPr lang="en-US" sz="2400" dirty="0">
                <a:solidFill>
                  <a:srgbClr val="FF0000"/>
                </a:solidFill>
                <a:latin typeface="Times New Roman" pitchFamily="18" charset="0"/>
                <a:cs typeface="Times New Roman" pitchFamily="18" charset="0"/>
              </a:rPr>
              <a:t>Using Two Wire Method</a:t>
            </a:r>
            <a:endParaRPr lang="en-US" sz="3200" dirty="0"/>
          </a:p>
        </p:txBody>
      </p:sp>
      <p:sp>
        <p:nvSpPr>
          <p:cNvPr id="3" name="Content Placeholder 2"/>
          <p:cNvSpPr>
            <a:spLocks noGrp="1"/>
          </p:cNvSpPr>
          <p:nvPr>
            <p:ph idx="1"/>
          </p:nvPr>
        </p:nvSpPr>
        <p:spPr/>
        <p:txBody>
          <a:bodyPr>
            <a:normAutofit/>
          </a:bodyPr>
          <a:lstStyle/>
          <a:p>
            <a:pPr>
              <a:buNone/>
            </a:pPr>
            <a:r>
              <a:rPr lang="en-US" sz="2000" dirty="0">
                <a:latin typeface="Times New Roman" pitchFamily="18" charset="0"/>
                <a:cs typeface="Times New Roman" pitchFamily="18" charset="0"/>
              </a:rPr>
              <a:t>			</a:t>
            </a:r>
          </a:p>
          <a:p>
            <a:pPr>
              <a:buNone/>
            </a:pPr>
            <a:endParaRPr lang="en-US" sz="2000" dirty="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a:p>
            <a:pPr algn="ctr">
              <a:buNone/>
            </a:pPr>
            <a:endParaRPr lang="en-US" sz="2000" dirty="0">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2" cstate="print"/>
          <a:srcRect l="5064" t="11392" r="11392" b="3165"/>
          <a:stretch>
            <a:fillRect/>
          </a:stretch>
        </p:blipFill>
        <p:spPr bwMode="auto">
          <a:xfrm>
            <a:off x="2057400" y="1219200"/>
            <a:ext cx="5029200" cy="5257800"/>
          </a:xfrm>
          <a:prstGeom prst="rect">
            <a:avLst/>
          </a:prstGeom>
          <a:noFill/>
          <a:ln w="9525">
            <a:solidFill>
              <a:schemeClr val="tx1"/>
            </a:solid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2800" dirty="0">
                <a:solidFill>
                  <a:srgbClr val="FF0000"/>
                </a:solidFill>
                <a:latin typeface="Times New Roman" pitchFamily="18" charset="0"/>
                <a:cs typeface="Times New Roman" pitchFamily="18" charset="0"/>
              </a:rPr>
              <a:t>3.2 c ii. Measurement of Effective Diameter</a:t>
            </a:r>
            <a:br>
              <a:rPr lang="en-US" sz="2800" dirty="0">
                <a:solidFill>
                  <a:srgbClr val="FF0000"/>
                </a:solidFill>
                <a:latin typeface="Times New Roman" pitchFamily="18" charset="0"/>
                <a:cs typeface="Times New Roman" pitchFamily="18" charset="0"/>
              </a:rPr>
            </a:br>
            <a:r>
              <a:rPr lang="en-US" sz="2800" dirty="0">
                <a:solidFill>
                  <a:srgbClr val="FF0000"/>
                </a:solidFill>
                <a:latin typeface="Times New Roman" pitchFamily="18" charset="0"/>
                <a:cs typeface="Times New Roman" pitchFamily="18" charset="0"/>
              </a:rPr>
              <a:t>Using Two Wire Method</a:t>
            </a:r>
            <a:endParaRPr lang="en-US" sz="2800" dirty="0"/>
          </a:p>
        </p:txBody>
      </p:sp>
      <p:pic>
        <p:nvPicPr>
          <p:cNvPr id="7170" name="Picture 2"/>
          <p:cNvPicPr>
            <a:picLocks noGrp="1" noChangeAspect="1" noChangeArrowheads="1"/>
          </p:cNvPicPr>
          <p:nvPr>
            <p:ph idx="1"/>
          </p:nvPr>
        </p:nvPicPr>
        <p:blipFill>
          <a:blip r:embed="rId2" cstate="print"/>
          <a:srcRect l="3730" t="14197" b="2202"/>
          <a:stretch>
            <a:fillRect/>
          </a:stretch>
        </p:blipFill>
        <p:spPr bwMode="auto">
          <a:xfrm>
            <a:off x="2209800" y="1451819"/>
            <a:ext cx="4876800" cy="5101381"/>
          </a:xfrm>
          <a:prstGeom prst="rect">
            <a:avLst/>
          </a:prstGeom>
          <a:noFill/>
          <a:ln w="9525">
            <a:solidFill>
              <a:schemeClr val="tx1"/>
            </a:solid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0000"/>
                </a:solidFill>
                <a:latin typeface="Times New Roman" pitchFamily="18" charset="0"/>
                <a:cs typeface="Times New Roman" pitchFamily="18" charset="0"/>
              </a:rPr>
              <a:t>Best Size of Wire</a:t>
            </a:r>
          </a:p>
        </p:txBody>
      </p:sp>
      <p:pic>
        <p:nvPicPr>
          <p:cNvPr id="9218" name="Picture 2"/>
          <p:cNvPicPr>
            <a:picLocks noGrp="1" noChangeAspect="1" noChangeArrowheads="1"/>
          </p:cNvPicPr>
          <p:nvPr>
            <p:ph idx="1"/>
          </p:nvPr>
        </p:nvPicPr>
        <p:blipFill>
          <a:blip r:embed="rId2" cstate="print"/>
          <a:srcRect l="7461" t="23571" b="4034"/>
          <a:stretch>
            <a:fillRect/>
          </a:stretch>
        </p:blipFill>
        <p:spPr bwMode="auto">
          <a:xfrm>
            <a:off x="1295400" y="1587524"/>
            <a:ext cx="6477000" cy="4813275"/>
          </a:xfrm>
          <a:prstGeom prst="rect">
            <a:avLst/>
          </a:prstGeom>
          <a:noFill/>
          <a:ln w="9525">
            <a:solidFill>
              <a:schemeClr val="tx1"/>
            </a:solid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itchFamily="18" charset="0"/>
                <a:cs typeface="Times New Roman" pitchFamily="18" charset="0"/>
              </a:rPr>
              <a:t>Screw thread measurement</a:t>
            </a:r>
            <a:endParaRPr lang="en-US" dirty="0"/>
          </a:p>
        </p:txBody>
      </p:sp>
      <p:sp>
        <p:nvSpPr>
          <p:cNvPr id="3" name="Content Placeholder 2"/>
          <p:cNvSpPr>
            <a:spLocks noGrp="1"/>
          </p:cNvSpPr>
          <p:nvPr>
            <p:ph idx="1"/>
          </p:nvPr>
        </p:nvSpPr>
        <p:spPr/>
        <p:txBody>
          <a:bodyPr/>
          <a:lstStyle/>
          <a:p>
            <a:pPr>
              <a:buFont typeface="Wingdings" pitchFamily="2" charset="2"/>
              <a:buChar char="v"/>
            </a:pPr>
            <a:r>
              <a:rPr lang="en-US" dirty="0">
                <a:latin typeface="Times New Roman" pitchFamily="18" charset="0"/>
                <a:cs typeface="Times New Roman" pitchFamily="18" charset="0"/>
              </a:rPr>
              <a:t> Screw threads are mostly used in all  components of machine tools/ assemblies.</a:t>
            </a:r>
          </a:p>
          <a:p>
            <a:pPr>
              <a:buFont typeface="Wingdings" pitchFamily="2" charset="2"/>
              <a:buChar char="v"/>
            </a:pPr>
            <a:r>
              <a:rPr lang="en-US" dirty="0">
                <a:latin typeface="Times New Roman" pitchFamily="18" charset="0"/>
                <a:cs typeface="Times New Roman" pitchFamily="18" charset="0"/>
              </a:rPr>
              <a:t> Function of screw thread is to transmit power </a:t>
            </a:r>
          </a:p>
          <a:p>
            <a:pPr>
              <a:buNone/>
            </a:pPr>
            <a:r>
              <a:rPr lang="en-US" dirty="0">
                <a:latin typeface="Times New Roman" pitchFamily="18" charset="0"/>
                <a:cs typeface="Times New Roman" pitchFamily="18" charset="0"/>
              </a:rPr>
              <a:t>  and motion and to act as a fasteners.</a:t>
            </a:r>
          </a:p>
          <a:p>
            <a:pPr>
              <a:buFont typeface="Wingdings" pitchFamily="2" charset="2"/>
              <a:buChar char="v"/>
            </a:pPr>
            <a:r>
              <a:rPr lang="en-US" dirty="0">
                <a:latin typeface="Times New Roman" pitchFamily="18" charset="0"/>
                <a:cs typeface="Times New Roman" pitchFamily="18" charset="0"/>
              </a:rPr>
              <a:t> Different types of screw threads are available</a:t>
            </a:r>
          </a:p>
          <a:p>
            <a:pPr>
              <a:buNone/>
            </a:pPr>
            <a:r>
              <a:rPr lang="en-US" dirty="0">
                <a:latin typeface="Times New Roman" pitchFamily="18" charset="0"/>
                <a:cs typeface="Times New Roman" pitchFamily="18" charset="0"/>
              </a:rPr>
              <a:t>    and are shown in figure.</a:t>
            </a:r>
          </a:p>
          <a:p>
            <a:pPr>
              <a:buNone/>
            </a:pPr>
            <a:r>
              <a:rPr lang="en-US" dirty="0">
                <a:latin typeface="Times New Roman" pitchFamily="18" charset="0"/>
                <a:cs typeface="Times New Roman" pitchFamily="18" charset="0"/>
              </a:rPr>
              <a:t> </a:t>
            </a:r>
          </a:p>
          <a:p>
            <a:pPr>
              <a:buNone/>
            </a:pP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itchFamily="18" charset="0"/>
                <a:cs typeface="Times New Roman" pitchFamily="18" charset="0"/>
              </a:rPr>
              <a:t>Best Size of Wire</a:t>
            </a:r>
            <a:endParaRPr lang="en-US" dirty="0"/>
          </a:p>
        </p:txBody>
      </p:sp>
      <p:pic>
        <p:nvPicPr>
          <p:cNvPr id="10242" name="Picture 2"/>
          <p:cNvPicPr>
            <a:picLocks noGrp="1" noChangeAspect="1" noChangeArrowheads="1"/>
          </p:cNvPicPr>
          <p:nvPr>
            <p:ph idx="1"/>
          </p:nvPr>
        </p:nvPicPr>
        <p:blipFill>
          <a:blip r:embed="rId2" cstate="print"/>
          <a:srcRect t="15153" b="27604"/>
          <a:stretch>
            <a:fillRect/>
          </a:stretch>
        </p:blipFill>
        <p:spPr bwMode="auto">
          <a:xfrm>
            <a:off x="1905000" y="1447800"/>
            <a:ext cx="5832872" cy="4919056"/>
          </a:xfrm>
          <a:prstGeom prst="rect">
            <a:avLst/>
          </a:prstGeom>
          <a:noFill/>
          <a:ln w="9525">
            <a:solidFill>
              <a:schemeClr val="tx1"/>
            </a:solid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a:solidFill>
                  <a:srgbClr val="FF0000"/>
                </a:solidFill>
                <a:latin typeface="Times New Roman" pitchFamily="18" charset="0"/>
                <a:cs typeface="Times New Roman" pitchFamily="18" charset="0"/>
              </a:rPr>
              <a:t>3.2d Tool Makers Microscope</a:t>
            </a:r>
          </a:p>
        </p:txBody>
      </p:sp>
      <p:pic>
        <p:nvPicPr>
          <p:cNvPr id="11266" name="Picture 2"/>
          <p:cNvPicPr>
            <a:picLocks noGrp="1" noChangeAspect="1" noChangeArrowheads="1"/>
          </p:cNvPicPr>
          <p:nvPr>
            <p:ph idx="1"/>
          </p:nvPr>
        </p:nvPicPr>
        <p:blipFill>
          <a:blip r:embed="rId2" cstate="print"/>
          <a:srcRect l="2248" t="18635" r="5742"/>
          <a:stretch>
            <a:fillRect/>
          </a:stretch>
        </p:blipFill>
        <p:spPr bwMode="auto">
          <a:xfrm>
            <a:off x="990600" y="1371600"/>
            <a:ext cx="7467600" cy="4953000"/>
          </a:xfrm>
          <a:prstGeom prst="rect">
            <a:avLst/>
          </a:prstGeom>
          <a:noFill/>
          <a:ln w="9525">
            <a:solidFill>
              <a:schemeClr val="tx1"/>
            </a:solid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FF0000"/>
                </a:solidFill>
                <a:latin typeface="Times New Roman" pitchFamily="18" charset="0"/>
                <a:cs typeface="Times New Roman" pitchFamily="18" charset="0"/>
              </a:rPr>
              <a:t>3.2d Tool Makers Microscope</a:t>
            </a:r>
            <a:endParaRPr lang="en-US" dirty="0"/>
          </a:p>
        </p:txBody>
      </p:sp>
      <p:pic>
        <p:nvPicPr>
          <p:cNvPr id="12290" name="Picture 2"/>
          <p:cNvPicPr>
            <a:picLocks noGrp="1" noChangeAspect="1" noChangeArrowheads="1"/>
          </p:cNvPicPr>
          <p:nvPr>
            <p:ph idx="1"/>
          </p:nvPr>
        </p:nvPicPr>
        <p:blipFill>
          <a:blip r:embed="rId2" cstate="print"/>
          <a:srcRect l="5125" t="32053" r="7262" b="7045"/>
          <a:stretch>
            <a:fillRect/>
          </a:stretch>
        </p:blipFill>
        <p:spPr bwMode="auto">
          <a:xfrm>
            <a:off x="1295400" y="1600200"/>
            <a:ext cx="6629399" cy="4876800"/>
          </a:xfrm>
          <a:prstGeom prst="rect">
            <a:avLst/>
          </a:prstGeom>
          <a:noFill/>
          <a:ln w="9525">
            <a:solidFill>
              <a:schemeClr val="tx1"/>
            </a:solid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FF0000"/>
                </a:solidFill>
                <a:latin typeface="Times New Roman" pitchFamily="18" charset="0"/>
                <a:cs typeface="Times New Roman" pitchFamily="18" charset="0"/>
              </a:rPr>
              <a:t>3.2d Tool Makers Microscope</a:t>
            </a:r>
            <a:endParaRPr lang="en-US" dirty="0"/>
          </a:p>
        </p:txBody>
      </p:sp>
      <p:pic>
        <p:nvPicPr>
          <p:cNvPr id="13314" name="Picture 2"/>
          <p:cNvPicPr>
            <a:picLocks noGrp="1" noChangeAspect="1" noChangeArrowheads="1"/>
          </p:cNvPicPr>
          <p:nvPr>
            <p:ph idx="1"/>
          </p:nvPr>
        </p:nvPicPr>
        <p:blipFill>
          <a:blip r:embed="rId2" cstate="print"/>
          <a:srcRect l="4448" t="31058" b="5273"/>
          <a:stretch>
            <a:fillRect/>
          </a:stretch>
        </p:blipFill>
        <p:spPr bwMode="auto">
          <a:xfrm>
            <a:off x="1447800" y="1447801"/>
            <a:ext cx="6096000" cy="4800600"/>
          </a:xfrm>
          <a:prstGeom prst="rect">
            <a:avLst/>
          </a:prstGeom>
          <a:noFill/>
          <a:ln w="9525">
            <a:solidFill>
              <a:schemeClr val="tx1"/>
            </a:solid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itchFamily="18" charset="0"/>
                <a:cs typeface="Times New Roman" pitchFamily="18" charset="0"/>
              </a:rPr>
              <a:t>3.2d Tool Makers Microscope</a:t>
            </a:r>
            <a:endParaRPr lang="en-US" dirty="0"/>
          </a:p>
        </p:txBody>
      </p:sp>
      <p:pic>
        <p:nvPicPr>
          <p:cNvPr id="14338" name="Picture 2"/>
          <p:cNvPicPr>
            <a:picLocks noGrp="1" noChangeAspect="1" noChangeArrowheads="1"/>
          </p:cNvPicPr>
          <p:nvPr>
            <p:ph idx="1"/>
          </p:nvPr>
        </p:nvPicPr>
        <p:blipFill>
          <a:blip r:embed="rId2" cstate="print"/>
          <a:srcRect t="8144" b="20190"/>
          <a:stretch>
            <a:fillRect/>
          </a:stretch>
        </p:blipFill>
        <p:spPr bwMode="auto">
          <a:xfrm>
            <a:off x="1219200" y="1524000"/>
            <a:ext cx="6629400" cy="5029201"/>
          </a:xfrm>
          <a:prstGeom prst="rect">
            <a:avLst/>
          </a:prstGeom>
          <a:noFill/>
          <a:ln w="9525">
            <a:solidFill>
              <a:schemeClr val="tx1"/>
            </a:solid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latin typeface="Times New Roman" pitchFamily="18" charset="0"/>
                <a:cs typeface="Times New Roman" pitchFamily="18" charset="0"/>
              </a:rPr>
              <a:t>Screw thread measurement</a:t>
            </a:r>
            <a:br>
              <a:rPr lang="en-US" dirty="0">
                <a:solidFill>
                  <a:srgbClr val="FF0000"/>
                </a:solidFill>
                <a:latin typeface="Times New Roman" pitchFamily="18" charset="0"/>
                <a:cs typeface="Times New Roman" pitchFamily="18" charset="0"/>
              </a:rPr>
            </a:br>
            <a:r>
              <a:rPr lang="en-US" dirty="0">
                <a:solidFill>
                  <a:srgbClr val="FF0000"/>
                </a:solidFill>
                <a:latin typeface="Times New Roman" pitchFamily="18" charset="0"/>
                <a:cs typeface="Times New Roman" pitchFamily="18" charset="0"/>
              </a:rPr>
              <a:t>Types of Screw Threads</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447800" y="1600200"/>
            <a:ext cx="6324599" cy="485429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itchFamily="18" charset="0"/>
                <a:cs typeface="Times New Roman" pitchFamily="18" charset="0"/>
              </a:rPr>
              <a:t>3.2a Screw Thread Terminology</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1143000" y="1588948"/>
            <a:ext cx="6667500" cy="4422121"/>
          </a:xfrm>
          <a:prstGeom prst="rect">
            <a:avLst/>
          </a:prstGeom>
          <a:noFill/>
          <a:ln w="9525">
            <a:solidFill>
              <a:schemeClr val="tx1"/>
            </a:solid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itchFamily="18" charset="0"/>
                <a:cs typeface="Times New Roman" pitchFamily="18" charset="0"/>
              </a:rPr>
              <a:t>4.1a Screw Thread Terminology</a:t>
            </a:r>
            <a:endParaRPr lang="en-US" dirty="0"/>
          </a:p>
        </p:txBody>
      </p:sp>
      <p:sp>
        <p:nvSpPr>
          <p:cNvPr id="3" name="Content Placeholder 2"/>
          <p:cNvSpPr>
            <a:spLocks noGrp="1"/>
          </p:cNvSpPr>
          <p:nvPr>
            <p:ph idx="1"/>
          </p:nvPr>
        </p:nvSpPr>
        <p:spPr>
          <a:xfrm>
            <a:off x="457200" y="1600201"/>
            <a:ext cx="8229600" cy="4419600"/>
          </a:xfrm>
        </p:spPr>
        <p:txBody>
          <a:bodyPr/>
          <a:lstStyle/>
          <a:p>
            <a:pPr>
              <a:buFont typeface="Wingdings" pitchFamily="2" charset="2"/>
              <a:buChar char="v"/>
            </a:pPr>
            <a:r>
              <a:rPr lang="en-US" dirty="0"/>
              <a:t> </a:t>
            </a:r>
            <a:r>
              <a:rPr lang="en-US" dirty="0">
                <a:solidFill>
                  <a:srgbClr val="002060"/>
                </a:solidFill>
                <a:latin typeface="Times New Roman" pitchFamily="18" charset="0"/>
                <a:cs typeface="Times New Roman" pitchFamily="18" charset="0"/>
              </a:rPr>
              <a:t>Pitch :- </a:t>
            </a:r>
            <a:r>
              <a:rPr lang="en-US" sz="2800" dirty="0">
                <a:latin typeface="Times New Roman" pitchFamily="18" charset="0"/>
                <a:cs typeface="Times New Roman" pitchFamily="18" charset="0"/>
              </a:rPr>
              <a:t>Pitch is the distance measured parallel to the axis between two consecutive points on adjacent threads.</a:t>
            </a:r>
          </a:p>
          <a:p>
            <a:pPr>
              <a:buFont typeface="Wingdings" pitchFamily="2" charset="2"/>
              <a:buChar char="v"/>
            </a:pPr>
            <a:r>
              <a:rPr lang="en-US" dirty="0">
                <a:solidFill>
                  <a:srgbClr val="002060"/>
                </a:solidFill>
                <a:latin typeface="Times New Roman" pitchFamily="18" charset="0"/>
                <a:cs typeface="Times New Roman" pitchFamily="18" charset="0"/>
              </a:rPr>
              <a:t> Lead :- </a:t>
            </a:r>
            <a:r>
              <a:rPr lang="en-US" sz="2800" dirty="0">
                <a:latin typeface="Times New Roman" pitchFamily="18" charset="0"/>
                <a:cs typeface="Times New Roman" pitchFamily="18" charset="0"/>
              </a:rPr>
              <a:t>Distance advanced by the thread axially in one revolution is lead.</a:t>
            </a:r>
          </a:p>
          <a:p>
            <a:pPr>
              <a:buFont typeface="Wingdings" pitchFamily="2" charset="2"/>
              <a:buChar char="v"/>
            </a:pPr>
            <a:r>
              <a:rPr lang="en-US" dirty="0">
                <a:solidFill>
                  <a:srgbClr val="002060"/>
                </a:solidFill>
                <a:latin typeface="Times New Roman" pitchFamily="18" charset="0"/>
                <a:cs typeface="Times New Roman" pitchFamily="18" charset="0"/>
              </a:rPr>
              <a:t> Flank angle (</a:t>
            </a:r>
            <a:r>
              <a:rPr lang="el-GR" dirty="0">
                <a:solidFill>
                  <a:srgbClr val="002060"/>
                </a:solidFill>
                <a:latin typeface="Times New Roman" pitchFamily="18" charset="0"/>
                <a:cs typeface="Times New Roman" pitchFamily="18" charset="0"/>
              </a:rPr>
              <a:t>θ</a:t>
            </a:r>
            <a:r>
              <a:rPr lang="en-US" dirty="0">
                <a:solidFill>
                  <a:srgbClr val="002060"/>
                </a:solidFill>
                <a:latin typeface="Times New Roman" pitchFamily="18" charset="0"/>
                <a:cs typeface="Times New Roman" pitchFamily="18" charset="0"/>
              </a:rPr>
              <a:t>):- </a:t>
            </a:r>
            <a:r>
              <a:rPr lang="en-US" sz="2800" dirty="0">
                <a:latin typeface="Times New Roman" pitchFamily="18" charset="0"/>
                <a:cs typeface="Times New Roman" pitchFamily="18" charset="0"/>
              </a:rPr>
              <a:t>The angle between individual flank and a line perpendicular to the axis of thread</a:t>
            </a:r>
          </a:p>
          <a:p>
            <a:pPr>
              <a:buNone/>
            </a:pPr>
            <a:r>
              <a:rPr lang="en-US" sz="2800" dirty="0">
                <a:latin typeface="Times New Roman" pitchFamily="18" charset="0"/>
                <a:cs typeface="Times New Roman" pitchFamily="18" charset="0"/>
              </a:rPr>
              <a:t>    measured in axial plane is called as flank angle.</a:t>
            </a:r>
            <a:endParaRPr 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itchFamily="18" charset="0"/>
                <a:cs typeface="Times New Roman" pitchFamily="18" charset="0"/>
              </a:rPr>
              <a:t>3.2a Screw Thread Terminology</a:t>
            </a:r>
            <a:endParaRPr lang="en-US" dirty="0"/>
          </a:p>
        </p:txBody>
      </p:sp>
      <p:sp>
        <p:nvSpPr>
          <p:cNvPr id="3" name="Content Placeholder 2"/>
          <p:cNvSpPr>
            <a:spLocks noGrp="1"/>
          </p:cNvSpPr>
          <p:nvPr>
            <p:ph idx="1"/>
          </p:nvPr>
        </p:nvSpPr>
        <p:spPr/>
        <p:txBody>
          <a:bodyPr/>
          <a:lstStyle/>
          <a:p>
            <a:pPr>
              <a:buFont typeface="Wingdings" pitchFamily="2" charset="2"/>
              <a:buChar char="v"/>
            </a:pPr>
            <a:r>
              <a:rPr lang="en-US" dirty="0">
                <a:solidFill>
                  <a:srgbClr val="002060"/>
                </a:solidFill>
                <a:latin typeface="Times New Roman" pitchFamily="18" charset="0"/>
                <a:cs typeface="Times New Roman" pitchFamily="18" charset="0"/>
              </a:rPr>
              <a:t> Thread angle (</a:t>
            </a:r>
            <a:r>
              <a:rPr lang="el-GR" dirty="0">
                <a:solidFill>
                  <a:srgbClr val="002060"/>
                </a:solidFill>
                <a:latin typeface="Times New Roman" pitchFamily="18" charset="0"/>
                <a:cs typeface="Times New Roman" pitchFamily="18" charset="0"/>
              </a:rPr>
              <a:t>α</a:t>
            </a:r>
            <a:r>
              <a:rPr lang="en-US" dirty="0">
                <a:solidFill>
                  <a:srgbClr val="002060"/>
                </a:solidFill>
                <a:latin typeface="Times New Roman" pitchFamily="18" charset="0"/>
                <a:cs typeface="Times New Roman" pitchFamily="18" charset="0"/>
              </a:rPr>
              <a:t>):- </a:t>
            </a:r>
            <a:r>
              <a:rPr lang="en-US" sz="2800" dirty="0">
                <a:latin typeface="Times New Roman" pitchFamily="18" charset="0"/>
                <a:cs typeface="Times New Roman" pitchFamily="18" charset="0"/>
              </a:rPr>
              <a:t>Angle between two adjacent flank measured in axial plane is called as thread angle. </a:t>
            </a:r>
          </a:p>
          <a:p>
            <a:pPr>
              <a:buFont typeface="Wingdings" pitchFamily="2" charset="2"/>
              <a:buChar char="v"/>
            </a:pPr>
            <a:r>
              <a:rPr lang="en-US" dirty="0">
                <a:solidFill>
                  <a:srgbClr val="002060"/>
                </a:solidFill>
                <a:latin typeface="Times New Roman" pitchFamily="18" charset="0"/>
                <a:cs typeface="Times New Roman" pitchFamily="18" charset="0"/>
              </a:rPr>
              <a:t>Helix angle (</a:t>
            </a:r>
            <a:r>
              <a:rPr lang="el-GR" dirty="0">
                <a:solidFill>
                  <a:srgbClr val="002060"/>
                </a:solidFill>
                <a:latin typeface="Times New Roman" pitchFamily="18" charset="0"/>
                <a:cs typeface="Times New Roman" pitchFamily="18" charset="0"/>
              </a:rPr>
              <a:t>β</a:t>
            </a:r>
            <a:r>
              <a:rPr lang="en-US" dirty="0">
                <a:solidFill>
                  <a:srgbClr val="002060"/>
                </a:solidFill>
                <a:latin typeface="Times New Roman" pitchFamily="18" charset="0"/>
                <a:cs typeface="Times New Roman" pitchFamily="18" charset="0"/>
              </a:rPr>
              <a:t>):- </a:t>
            </a:r>
            <a:r>
              <a:rPr lang="en-US" sz="2800" dirty="0">
                <a:solidFill>
                  <a:srgbClr val="002060"/>
                </a:solidFill>
                <a:latin typeface="Times New Roman" pitchFamily="18" charset="0"/>
                <a:cs typeface="Times New Roman" pitchFamily="18" charset="0"/>
              </a:rPr>
              <a:t>The angle made by helix of a thread with axis of thread is called as helix angle.</a:t>
            </a:r>
          </a:p>
          <a:p>
            <a:pPr>
              <a:buFont typeface="Wingdings" pitchFamily="2" charset="2"/>
              <a:buChar char="v"/>
            </a:pPr>
            <a:r>
              <a:rPr lang="en-US" sz="2800" dirty="0">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Major diameter (</a:t>
            </a:r>
            <a:r>
              <a:rPr lang="en-US" dirty="0" err="1">
                <a:solidFill>
                  <a:srgbClr val="002060"/>
                </a:solidFill>
                <a:latin typeface="Times New Roman" pitchFamily="18" charset="0"/>
                <a:cs typeface="Times New Roman" pitchFamily="18" charset="0"/>
              </a:rPr>
              <a:t>D</a:t>
            </a:r>
            <a:r>
              <a:rPr lang="en-US" sz="2800" dirty="0" err="1">
                <a:solidFill>
                  <a:srgbClr val="002060"/>
                </a:solidFill>
                <a:latin typeface="Times New Roman" pitchFamily="18" charset="0"/>
                <a:cs typeface="Times New Roman" pitchFamily="18" charset="0"/>
              </a:rPr>
              <a:t>maj</a:t>
            </a:r>
            <a:r>
              <a:rPr lang="en-US" dirty="0">
                <a:solidFill>
                  <a:srgbClr val="002060"/>
                </a:solidFill>
                <a:latin typeface="Times New Roman" pitchFamily="18" charset="0"/>
                <a:cs typeface="Times New Roman" pitchFamily="18" charset="0"/>
              </a:rPr>
              <a:t>) :- </a:t>
            </a:r>
            <a:r>
              <a:rPr lang="en-US" sz="2800" dirty="0">
                <a:latin typeface="Times New Roman" pitchFamily="18" charset="0"/>
                <a:cs typeface="Times New Roman" pitchFamily="18" charset="0"/>
              </a:rPr>
              <a:t>It is a diameter of imaginary cylindrical co-axial with screw which makes the continuous helical contact at the crests of the screw or roots of the nut.</a:t>
            </a:r>
            <a:endParaRPr lang="en-US" dirty="0">
              <a:solidFill>
                <a:srgbClr val="00206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itchFamily="18" charset="0"/>
                <a:cs typeface="Times New Roman" pitchFamily="18" charset="0"/>
              </a:rPr>
              <a:t>3.2a Screw Thread Terminology</a:t>
            </a:r>
            <a:endParaRPr lang="en-US" dirty="0"/>
          </a:p>
        </p:txBody>
      </p:sp>
      <p:sp>
        <p:nvSpPr>
          <p:cNvPr id="3" name="Content Placeholder 2"/>
          <p:cNvSpPr>
            <a:spLocks noGrp="1"/>
          </p:cNvSpPr>
          <p:nvPr>
            <p:ph idx="1"/>
          </p:nvPr>
        </p:nvSpPr>
        <p:spPr/>
        <p:txBody>
          <a:bodyPr/>
          <a:lstStyle/>
          <a:p>
            <a:pPr>
              <a:buFont typeface="Wingdings" pitchFamily="2" charset="2"/>
              <a:buChar char="v"/>
            </a:pPr>
            <a:r>
              <a:rPr lang="en-US" dirty="0">
                <a:solidFill>
                  <a:srgbClr val="002060"/>
                </a:solidFill>
              </a:rPr>
              <a:t> </a:t>
            </a:r>
            <a:r>
              <a:rPr lang="en-US" dirty="0">
                <a:solidFill>
                  <a:srgbClr val="002060"/>
                </a:solidFill>
                <a:latin typeface="Times New Roman" pitchFamily="18" charset="0"/>
                <a:cs typeface="Times New Roman" pitchFamily="18" charset="0"/>
              </a:rPr>
              <a:t>Minor diameter (D</a:t>
            </a:r>
            <a:r>
              <a:rPr lang="en-US" sz="2800" dirty="0">
                <a:solidFill>
                  <a:srgbClr val="002060"/>
                </a:solidFill>
                <a:latin typeface="Times New Roman" pitchFamily="18" charset="0"/>
                <a:cs typeface="Times New Roman" pitchFamily="18" charset="0"/>
              </a:rPr>
              <a:t>minor) </a:t>
            </a:r>
            <a:r>
              <a:rPr lang="en-US" dirty="0">
                <a:solidFill>
                  <a:srgbClr val="002060"/>
                </a:solidFill>
                <a:latin typeface="Times New Roman" pitchFamily="18" charset="0"/>
                <a:cs typeface="Times New Roman" pitchFamily="18" charset="0"/>
              </a:rPr>
              <a:t>:-</a:t>
            </a:r>
            <a:r>
              <a:rPr lang="en-US" sz="2800" dirty="0">
                <a:solidFill>
                  <a:srgbClr val="002060"/>
                </a:solidFill>
                <a:latin typeface="Times New Roman" pitchFamily="18" charset="0"/>
                <a:cs typeface="Times New Roman" pitchFamily="18" charset="0"/>
              </a:rPr>
              <a:t> </a:t>
            </a:r>
            <a:r>
              <a:rPr lang="en-US" sz="2800" dirty="0">
                <a:latin typeface="Times New Roman" pitchFamily="18" charset="0"/>
                <a:cs typeface="Times New Roman" pitchFamily="18" charset="0"/>
              </a:rPr>
              <a:t>It is the diameter of an imaginary cylinder co-axial with screw which makes continuous with the root of the screw or crest of the nut.</a:t>
            </a:r>
          </a:p>
          <a:p>
            <a:pPr>
              <a:buFont typeface="Wingdings" pitchFamily="2" charset="2"/>
              <a:buChar char="v"/>
            </a:pPr>
            <a:r>
              <a:rPr lang="en-US" dirty="0">
                <a:solidFill>
                  <a:srgbClr val="002060"/>
                </a:solidFill>
                <a:latin typeface="Times New Roman" pitchFamily="18" charset="0"/>
                <a:cs typeface="Times New Roman" pitchFamily="18" charset="0"/>
              </a:rPr>
              <a:t> Effective diameter :- </a:t>
            </a:r>
            <a:r>
              <a:rPr lang="en-US" sz="2800" dirty="0">
                <a:latin typeface="Times New Roman" pitchFamily="18" charset="0"/>
                <a:cs typeface="Times New Roman" pitchFamily="18" charset="0"/>
              </a:rPr>
              <a:t>Diameter of an imaginary co-axial cylinder which intersects the flanks of the threads such that the width of the thread and width of the space between threads are equal.</a:t>
            </a:r>
            <a:endParaRPr lang="en-US" dirty="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0000"/>
                </a:solidFill>
                <a:latin typeface="Times New Roman" pitchFamily="18" charset="0"/>
                <a:cs typeface="Times New Roman" pitchFamily="18" charset="0"/>
              </a:rPr>
              <a:t>3.2b Working Principle of Floating Carriage Micrometer</a:t>
            </a:r>
          </a:p>
        </p:txBody>
      </p:sp>
      <p:sp>
        <p:nvSpPr>
          <p:cNvPr id="3" name="Content Placeholder 2"/>
          <p:cNvSpPr>
            <a:spLocks noGrp="1"/>
          </p:cNvSpPr>
          <p:nvPr>
            <p:ph idx="1"/>
          </p:nvPr>
        </p:nvSpPr>
        <p:spPr/>
        <p:txBody>
          <a:bodyPr>
            <a:normAutofit/>
          </a:bodyPr>
          <a:lstStyle/>
          <a:p>
            <a:pPr>
              <a:buFont typeface="Wingdings" pitchFamily="2" charset="2"/>
              <a:buChar char="v"/>
            </a:pPr>
            <a:r>
              <a:rPr lang="en-US" sz="2800" dirty="0">
                <a:solidFill>
                  <a:srgbClr val="002060"/>
                </a:solidFill>
                <a:latin typeface="Times New Roman" pitchFamily="18" charset="0"/>
                <a:cs typeface="Times New Roman" pitchFamily="18" charset="0"/>
              </a:rPr>
              <a:t>Principle of Floating Carriage Micrometer</a:t>
            </a:r>
          </a:p>
          <a:p>
            <a:pPr algn="just">
              <a:buNone/>
            </a:pPr>
            <a:r>
              <a:rPr lang="en-US" sz="2800" dirty="0">
                <a:solidFill>
                  <a:srgbClr val="002060"/>
                </a:solidFill>
                <a:latin typeface="Times New Roman" pitchFamily="18" charset="0"/>
                <a:cs typeface="Times New Roman" pitchFamily="18" charset="0"/>
              </a:rPr>
              <a:t>         </a:t>
            </a:r>
            <a:r>
              <a:rPr lang="en-US" sz="2800" dirty="0">
                <a:latin typeface="Times New Roman" pitchFamily="18" charset="0"/>
                <a:cs typeface="Times New Roman" pitchFamily="18" charset="0"/>
              </a:rPr>
              <a:t>It works on principle of Nut &amp; bolt/screw threads.</a:t>
            </a:r>
          </a:p>
          <a:p>
            <a:pPr algn="just">
              <a:buNone/>
            </a:pPr>
            <a:r>
              <a:rPr lang="en-US" sz="2800" dirty="0">
                <a:latin typeface="Times New Roman" pitchFamily="18" charset="0"/>
                <a:cs typeface="Times New Roman" pitchFamily="18" charset="0"/>
              </a:rPr>
              <a:t>     As drum of micrometer rotates by one revolution, it will move forward by one pitch of internal thread. The movement will be measured using number of divisions on drum and main scale i.e. micrometer   principle.</a:t>
            </a:r>
          </a:p>
          <a:p>
            <a:pPr algn="just">
              <a:buNone/>
            </a:pPr>
            <a:r>
              <a:rPr lang="en-US" sz="2800" dirty="0">
                <a:latin typeface="Times New Roman" pitchFamily="18" charset="0"/>
                <a:cs typeface="Times New Roman" pitchFamily="18" charset="0"/>
              </a:rPr>
              <a:t>  </a:t>
            </a:r>
          </a:p>
          <a:p>
            <a:pPr>
              <a:buNone/>
            </a:pPr>
            <a:endParaRPr lang="en-US" sz="2800" dirty="0">
              <a:solidFill>
                <a:srgbClr val="002060"/>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latin typeface="Times New Roman" pitchFamily="18" charset="0"/>
                <a:cs typeface="Times New Roman" pitchFamily="18" charset="0"/>
              </a:rPr>
              <a:t>3.2b Working Principle of Floating Carriage Micrometer</a:t>
            </a:r>
            <a:endParaRPr lang="en-US" dirty="0"/>
          </a:p>
        </p:txBody>
      </p:sp>
      <p:pic>
        <p:nvPicPr>
          <p:cNvPr id="1026" name="Picture 2"/>
          <p:cNvPicPr>
            <a:picLocks noGrp="1" noChangeAspect="1" noChangeArrowheads="1"/>
          </p:cNvPicPr>
          <p:nvPr>
            <p:ph idx="1"/>
          </p:nvPr>
        </p:nvPicPr>
        <p:blipFill>
          <a:blip r:embed="rId2" cstate="print"/>
          <a:srcRect l="11838" t="42090" r="16328" b="19186"/>
          <a:stretch>
            <a:fillRect/>
          </a:stretch>
        </p:blipFill>
        <p:spPr bwMode="auto">
          <a:xfrm>
            <a:off x="324678" y="2057400"/>
            <a:ext cx="4240696" cy="3048000"/>
          </a:xfrm>
          <a:prstGeom prst="rect">
            <a:avLst/>
          </a:prstGeom>
          <a:noFill/>
          <a:ln w="9525">
            <a:solidFill>
              <a:schemeClr val="tx1"/>
            </a:solidFill>
            <a:miter lim="800000"/>
            <a:headEnd/>
            <a:tailEnd/>
          </a:ln>
          <a:effectLst/>
        </p:spPr>
      </p:pic>
      <p:pic>
        <p:nvPicPr>
          <p:cNvPr id="1027" name="Picture 3"/>
          <p:cNvPicPr>
            <a:picLocks noChangeAspect="1" noChangeArrowheads="1"/>
          </p:cNvPicPr>
          <p:nvPr/>
        </p:nvPicPr>
        <p:blipFill>
          <a:blip r:embed="rId3" cstate="print"/>
          <a:srcRect l="9028" t="28819" r="14815" b="22222"/>
          <a:stretch>
            <a:fillRect/>
          </a:stretch>
        </p:blipFill>
        <p:spPr bwMode="auto">
          <a:xfrm>
            <a:off x="4876800" y="2057400"/>
            <a:ext cx="3886200" cy="3026229"/>
          </a:xfrm>
          <a:prstGeom prst="rect">
            <a:avLst/>
          </a:prstGeom>
          <a:noFill/>
          <a:ln w="9525">
            <a:solidFill>
              <a:schemeClr val="tx1"/>
            </a:solid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676</Words>
  <Application>Microsoft Office PowerPoint</Application>
  <PresentationFormat>On-screen Show (4:3)</PresentationFormat>
  <Paragraphs>55</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Times New Roman</vt:lpstr>
      <vt:lpstr>Wingdings</vt:lpstr>
      <vt:lpstr>Office Theme</vt:lpstr>
      <vt:lpstr>Unit No. 3b Angular, Screw thread, Gear &amp; Surface finish  measurement</vt:lpstr>
      <vt:lpstr>Screw thread measurement</vt:lpstr>
      <vt:lpstr>Screw thread measurement Types of Screw Threads</vt:lpstr>
      <vt:lpstr>3.2a Screw Thread Terminology</vt:lpstr>
      <vt:lpstr>4.1a Screw Thread Terminology</vt:lpstr>
      <vt:lpstr>3.2a Screw Thread Terminology</vt:lpstr>
      <vt:lpstr>3.2a Screw Thread Terminology</vt:lpstr>
      <vt:lpstr>3.2b Working Principle of Floating Carriage Micrometer</vt:lpstr>
      <vt:lpstr>3.2b Working Principle of Floating Carriage Micrometer</vt:lpstr>
      <vt:lpstr>3.2b Working Principle of Floating Carriage Micrometer</vt:lpstr>
      <vt:lpstr>3.2b Working Principle of Floating Carriage Micrometer</vt:lpstr>
      <vt:lpstr>3.2 a Measurement of Major Diameter Using Floating Carriage</vt:lpstr>
      <vt:lpstr>3.2. c Measurement of Major Diameter Using Floating Carriage</vt:lpstr>
      <vt:lpstr>3.2 c Measurement of Minor Diameter Using Floating Carriage</vt:lpstr>
      <vt:lpstr>3.2 c i. Measurement of Effective Diameter Using Thread Micrometer</vt:lpstr>
      <vt:lpstr>3.2 c ii. Measurement of Effective Diameter Using Two Wire Method</vt:lpstr>
      <vt:lpstr>3.2 c ii. Measurement of Effective Diameter Using Two Wire Method</vt:lpstr>
      <vt:lpstr>3.2 c ii. Measurement of Effective Diameter Using Two Wire Method</vt:lpstr>
      <vt:lpstr>Best Size of Wire</vt:lpstr>
      <vt:lpstr>Best Size of Wire</vt:lpstr>
      <vt:lpstr>3.2d Tool Makers Microscope</vt:lpstr>
      <vt:lpstr>3.2d Tool Makers Microscope</vt:lpstr>
      <vt:lpstr>3.2d Tool Makers Microscope</vt:lpstr>
      <vt:lpstr>3.2d Tool Makers Microscope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No. 4a Screw thread &amp; gear measurement</dc:title>
  <dc:creator>SHREE</dc:creator>
  <cp:lastModifiedBy>admin</cp:lastModifiedBy>
  <cp:revision>60</cp:revision>
  <dcterms:created xsi:type="dcterms:W3CDTF">2006-08-16T00:00:00Z</dcterms:created>
  <dcterms:modified xsi:type="dcterms:W3CDTF">2025-03-17T06:23:18Z</dcterms:modified>
</cp:coreProperties>
</file>