
<file path=[Content_Types].xml><?xml version="1.0" encoding="utf-8"?>
<Types xmlns="http://schemas.openxmlformats.org/package/2006/content-types">
  <Default Extension="jpe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5" r:id="rId15"/>
    <p:sldId id="276" r:id="rId16"/>
    <p:sldId id="277" r:id="rId17"/>
    <p:sldId id="278" r:id="rId18"/>
    <p:sldId id="279" r:id="rId19"/>
    <p:sldId id="280" r:id="rId20"/>
    <p:sldId id="281" r:id="rId21"/>
    <p:sldId id="282" r:id="rId22"/>
    <p:sldId id="28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477" autoAdjust="0"/>
  </p:normalViewPr>
  <p:slideViewPr>
    <p:cSldViewPr>
      <p:cViewPr varScale="1">
        <p:scale>
          <a:sx n="65" d="100"/>
          <a:sy n="65" d="100"/>
        </p:scale>
        <p:origin x="1914" y="60"/>
      </p:cViewPr>
      <p:guideLst>
        <p:guide orient="horz" pos="2160"/>
        <p:guide pos="2880"/>
      </p:guideLst>
    </p:cSldViewPr>
  </p:slideViewPr>
  <p:outlineViewPr>
    <p:cViewPr>
      <p:scale>
        <a:sx n="33" d="100"/>
        <a:sy n="33" d="100"/>
      </p:scale>
      <p:origin x="0" y="3048"/>
    </p:cViewPr>
  </p:outlineViewPr>
  <p:notesTextViewPr>
    <p:cViewPr>
      <p:scale>
        <a:sx n="100" d="100"/>
        <a:sy n="100" d="100"/>
      </p:scale>
      <p:origin x="0" y="0"/>
    </p:cViewPr>
  </p:notesTextViewPr>
  <p:sorterViewPr>
    <p:cViewPr>
      <p:scale>
        <a:sx n="100" d="100"/>
        <a:sy n="100" d="100"/>
      </p:scale>
      <p:origin x="0" y="588"/>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41174-AC5B-4510-A325-E1731AC0D0A0}" type="datetimeFigureOut">
              <a:rPr lang="en-IN" smtClean="0"/>
              <a:t>17-03-2025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DC6B3-77BC-4866-8E1A-7CE992AA94A3}" type="slidenum">
              <a:rPr lang="en-IN" smtClean="0"/>
              <a:t>‹#›</a:t>
            </a:fld>
            <a:endParaRPr lang="en-IN"/>
          </a:p>
        </p:txBody>
      </p:sp>
    </p:spTree>
    <p:extLst>
      <p:ext uri="{BB962C8B-B14F-4D97-AF65-F5344CB8AC3E}">
        <p14:creationId xmlns:p14="http://schemas.microsoft.com/office/powerpoint/2010/main" val="169185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20DC6B3-77BC-4866-8E1A-7CE992AA94A3}" type="slidenum">
              <a:rPr lang="en-IN" smtClean="0"/>
              <a:t>1</a:t>
            </a:fld>
            <a:endParaRPr lang="en-IN"/>
          </a:p>
        </p:txBody>
      </p:sp>
    </p:spTree>
    <p:extLst>
      <p:ext uri="{BB962C8B-B14F-4D97-AF65-F5344CB8AC3E}">
        <p14:creationId xmlns:p14="http://schemas.microsoft.com/office/powerpoint/2010/main" val="285199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20DC6B3-77BC-4866-8E1A-7CE992AA94A3}" type="slidenum">
              <a:rPr lang="en-IN" smtClean="0"/>
              <a:t>2</a:t>
            </a:fld>
            <a:endParaRPr lang="en-IN"/>
          </a:p>
        </p:txBody>
      </p:sp>
    </p:spTree>
    <p:extLst>
      <p:ext uri="{BB962C8B-B14F-4D97-AF65-F5344CB8AC3E}">
        <p14:creationId xmlns:p14="http://schemas.microsoft.com/office/powerpoint/2010/main" val="125407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20DC6B3-77BC-4866-8E1A-7CE992AA94A3}" type="slidenum">
              <a:rPr lang="en-IN" smtClean="0"/>
              <a:t>3</a:t>
            </a:fld>
            <a:endParaRPr lang="en-IN"/>
          </a:p>
        </p:txBody>
      </p:sp>
    </p:spTree>
    <p:extLst>
      <p:ext uri="{BB962C8B-B14F-4D97-AF65-F5344CB8AC3E}">
        <p14:creationId xmlns:p14="http://schemas.microsoft.com/office/powerpoint/2010/main" val="110974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20DC6B3-77BC-4866-8E1A-7CE992AA94A3}" type="slidenum">
              <a:rPr lang="en-IN" smtClean="0"/>
              <a:t>4</a:t>
            </a:fld>
            <a:endParaRPr lang="en-IN"/>
          </a:p>
        </p:txBody>
      </p:sp>
    </p:spTree>
    <p:extLst>
      <p:ext uri="{BB962C8B-B14F-4D97-AF65-F5344CB8AC3E}">
        <p14:creationId xmlns:p14="http://schemas.microsoft.com/office/powerpoint/2010/main" val="1463335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20DC6B3-77BC-4866-8E1A-7CE992AA94A3}" type="slidenum">
              <a:rPr lang="en-IN" smtClean="0"/>
              <a:t>5</a:t>
            </a:fld>
            <a:endParaRPr lang="en-IN"/>
          </a:p>
        </p:txBody>
      </p:sp>
    </p:spTree>
    <p:extLst>
      <p:ext uri="{BB962C8B-B14F-4D97-AF65-F5344CB8AC3E}">
        <p14:creationId xmlns:p14="http://schemas.microsoft.com/office/powerpoint/2010/main" val="414240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20DC6B3-77BC-4866-8E1A-7CE992AA94A3}" type="slidenum">
              <a:rPr lang="en-IN" smtClean="0"/>
              <a:t>6</a:t>
            </a:fld>
            <a:endParaRPr lang="en-IN"/>
          </a:p>
        </p:txBody>
      </p:sp>
    </p:spTree>
    <p:extLst>
      <p:ext uri="{BB962C8B-B14F-4D97-AF65-F5344CB8AC3E}">
        <p14:creationId xmlns:p14="http://schemas.microsoft.com/office/powerpoint/2010/main" val="2547677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20DC6B3-77BC-4866-8E1A-7CE992AA94A3}" type="slidenum">
              <a:rPr lang="en-IN" smtClean="0"/>
              <a:t>7</a:t>
            </a:fld>
            <a:endParaRPr lang="en-IN"/>
          </a:p>
        </p:txBody>
      </p:sp>
    </p:spTree>
    <p:extLst>
      <p:ext uri="{BB962C8B-B14F-4D97-AF65-F5344CB8AC3E}">
        <p14:creationId xmlns:p14="http://schemas.microsoft.com/office/powerpoint/2010/main" val="3044001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20DC6B3-77BC-4866-8E1A-7CE992AA94A3}" type="slidenum">
              <a:rPr lang="en-IN" smtClean="0"/>
              <a:t>8</a:t>
            </a:fld>
            <a:endParaRPr lang="en-IN"/>
          </a:p>
        </p:txBody>
      </p:sp>
    </p:spTree>
    <p:extLst>
      <p:ext uri="{BB962C8B-B14F-4D97-AF65-F5344CB8AC3E}">
        <p14:creationId xmlns:p14="http://schemas.microsoft.com/office/powerpoint/2010/main" val="206649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7772400" cy="1847850"/>
          </a:xfrm>
        </p:spPr>
        <p:txBody>
          <a:bodyPr>
            <a:normAutofit fontScale="90000"/>
          </a:bodyPr>
          <a:lstStyle/>
          <a:p>
            <a:r>
              <a:rPr lang="en-US" b="1" dirty="0">
                <a:solidFill>
                  <a:srgbClr val="FF0000"/>
                </a:solidFill>
                <a:latin typeface="Times New Roman" pitchFamily="18" charset="0"/>
                <a:cs typeface="Times New Roman" pitchFamily="18" charset="0"/>
              </a:rPr>
              <a:t>Unit .No.3a </a:t>
            </a:r>
            <a:br>
              <a:rPr lang="en-US" b="1" dirty="0">
                <a:solidFill>
                  <a:srgbClr val="FF0000"/>
                </a:solidFill>
                <a:latin typeface="Times New Roman" pitchFamily="18" charset="0"/>
                <a:cs typeface="Times New Roman" pitchFamily="18" charset="0"/>
              </a:rPr>
            </a:br>
            <a:r>
              <a:rPr lang="en-US" b="1" dirty="0">
                <a:solidFill>
                  <a:srgbClr val="FF0000"/>
                </a:solidFill>
                <a:latin typeface="Times New Roman" pitchFamily="18" charset="0"/>
                <a:cs typeface="Times New Roman" pitchFamily="18" charset="0"/>
              </a:rPr>
              <a:t>Angular, Screw thread, Gear &amp; Surface finish measurements</a:t>
            </a:r>
          </a:p>
        </p:txBody>
      </p:sp>
      <p:sp>
        <p:nvSpPr>
          <p:cNvPr id="3" name="Subtitle 2"/>
          <p:cNvSpPr>
            <a:spLocks noGrp="1"/>
          </p:cNvSpPr>
          <p:nvPr>
            <p:ph type="subTitle" idx="1"/>
          </p:nvPr>
        </p:nvSpPr>
        <p:spPr/>
        <p:txBody>
          <a:bodyPr/>
          <a:lstStyle/>
          <a:p>
            <a:r>
              <a:rPr lang="en-US" dirty="0">
                <a:solidFill>
                  <a:srgbClr val="002060"/>
                </a:solidFill>
                <a:latin typeface="Times New Roman" pitchFamily="18" charset="0"/>
                <a:cs typeface="Times New Roman" pitchFamily="18" charset="0"/>
              </a:rPr>
              <a:t>By :- Prof. </a:t>
            </a:r>
            <a:r>
              <a:rPr lang="en-US">
                <a:solidFill>
                  <a:srgbClr val="002060"/>
                </a:solidFill>
                <a:latin typeface="Times New Roman" pitchFamily="18" charset="0"/>
                <a:cs typeface="Times New Roman" pitchFamily="18" charset="0"/>
              </a:rPr>
              <a:t>Y. </a:t>
            </a:r>
            <a:r>
              <a:rPr lang="en-US" dirty="0">
                <a:solidFill>
                  <a:srgbClr val="002060"/>
                </a:solidFill>
                <a:latin typeface="Times New Roman" pitchFamily="18" charset="0"/>
                <a:cs typeface="Times New Roman" pitchFamily="18" charset="0"/>
              </a:rPr>
              <a:t>J. </a:t>
            </a:r>
            <a:r>
              <a:rPr lang="en-US" dirty="0" err="1">
                <a:solidFill>
                  <a:srgbClr val="002060"/>
                </a:solidFill>
                <a:latin typeface="Times New Roman" pitchFamily="18" charset="0"/>
                <a:cs typeface="Times New Roman" pitchFamily="18" charset="0"/>
              </a:rPr>
              <a:t>Potdar</a:t>
            </a:r>
            <a:endParaRPr lang="en-US" dirty="0">
              <a:solidFill>
                <a:srgbClr val="002060"/>
              </a:solidFill>
              <a:latin typeface="Times New Roman" pitchFamily="18" charset="0"/>
              <a:cs typeface="Times New Roman" pitchFamily="18" charset="0"/>
            </a:endParaRPr>
          </a:p>
          <a:p>
            <a:r>
              <a:rPr lang="en-US" dirty="0">
                <a:solidFill>
                  <a:srgbClr val="002060"/>
                </a:solidFill>
                <a:latin typeface="Times New Roman" pitchFamily="18" charset="0"/>
                <a:cs typeface="Times New Roman" pitchFamily="18" charset="0"/>
              </a:rPr>
              <a:t>Mechanical </a:t>
            </a:r>
            <a:r>
              <a:rPr lang="en-US" dirty="0" err="1">
                <a:solidFill>
                  <a:srgbClr val="002060"/>
                </a:solidFill>
                <a:latin typeface="Times New Roman" pitchFamily="18" charset="0"/>
                <a:cs typeface="Times New Roman" pitchFamily="18" charset="0"/>
              </a:rPr>
              <a:t>Engg</a:t>
            </a:r>
            <a:r>
              <a:rPr lang="en-US" dirty="0">
                <a:solidFill>
                  <a:srgbClr val="002060"/>
                </a:solidFill>
                <a:latin typeface="Times New Roman" pitchFamily="18" charset="0"/>
                <a:cs typeface="Times New Roman" pitchFamily="18" charset="0"/>
              </a:rPr>
              <a:t>. Department,</a:t>
            </a:r>
          </a:p>
          <a:p>
            <a:r>
              <a:rPr lang="en-US" dirty="0">
                <a:solidFill>
                  <a:srgbClr val="002060"/>
                </a:solidFill>
                <a:latin typeface="Times New Roman" pitchFamily="18" charset="0"/>
                <a:cs typeface="Times New Roman" pitchFamily="18" charset="0"/>
              </a:rPr>
              <a:t>YTC, </a:t>
            </a:r>
            <a:r>
              <a:rPr lang="en-US" dirty="0" err="1">
                <a:solidFill>
                  <a:srgbClr val="002060"/>
                </a:solidFill>
                <a:latin typeface="Times New Roman" pitchFamily="18" charset="0"/>
                <a:cs typeface="Times New Roman" pitchFamily="18" charset="0"/>
              </a:rPr>
              <a:t>Satara</a:t>
            </a:r>
            <a:endParaRPr lang="en-US" dirty="0">
              <a:solidFill>
                <a:srgbClr val="00206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100" b="1" dirty="0">
                <a:solidFill>
                  <a:srgbClr val="FF0000"/>
                </a:solidFill>
                <a:latin typeface="Times New Roman" pitchFamily="18" charset="0"/>
                <a:cs typeface="Times New Roman" pitchFamily="18" charset="0"/>
              </a:rPr>
            </a:br>
            <a:r>
              <a:rPr lang="en-US" sz="3100" b="1" dirty="0">
                <a:solidFill>
                  <a:srgbClr val="FF0000"/>
                </a:solidFill>
                <a:latin typeface="Times New Roman" pitchFamily="18" charset="0"/>
                <a:cs typeface="Times New Roman" pitchFamily="18" charset="0"/>
              </a:rPr>
              <a:t>3.1b Sine Bar</a:t>
            </a:r>
            <a:br>
              <a:rPr lang="en-US" sz="3100" dirty="0">
                <a:solidFill>
                  <a:srgbClr val="FF0000"/>
                </a:solidFill>
                <a:latin typeface="Times New Roman" pitchFamily="18" charset="0"/>
                <a:cs typeface="Times New Roman" pitchFamily="18" charset="0"/>
              </a:rPr>
            </a:br>
            <a:r>
              <a:rPr lang="en-US" sz="2700" dirty="0">
                <a:solidFill>
                  <a:srgbClr val="002060"/>
                </a:solidFill>
                <a:latin typeface="Times New Roman" pitchFamily="18" charset="0"/>
                <a:cs typeface="Times New Roman" pitchFamily="18" charset="0"/>
              </a:rPr>
              <a:t>Use for Small Job Measurement/Taper Plug Gauge</a:t>
            </a:r>
            <a:br>
              <a:rPr lang="en-US" dirty="0">
                <a:solidFill>
                  <a:srgbClr val="002060"/>
                </a:solidFill>
                <a:latin typeface="Times New Roman" pitchFamily="18" charset="0"/>
                <a:cs typeface="Times New Roman" pitchFamily="18" charset="0"/>
              </a:rPr>
            </a:br>
            <a:endParaRPr lang="en-US" dirty="0"/>
          </a:p>
        </p:txBody>
      </p:sp>
      <p:pic>
        <p:nvPicPr>
          <p:cNvPr id="11"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rcRect l="16328" t="60610" r="29796" b="7401"/>
          <a:stretch>
            <a:fillRect/>
          </a:stretch>
        </p:blipFill>
        <p:spPr bwMode="auto">
          <a:xfrm>
            <a:off x="1713508" y="1600201"/>
            <a:ext cx="5716983" cy="3657599"/>
          </a:xfrm>
          <a:prstGeom prst="rect">
            <a:avLst/>
          </a:prstGeom>
          <a:noFill/>
          <a:ln w="19050">
            <a:solidFill>
              <a:schemeClr val="tx1"/>
            </a:solidFill>
            <a:miter lim="800000"/>
            <a:headEnd/>
            <a:tailEnd/>
          </a:ln>
          <a:effectLst/>
        </p:spPr>
      </p:pic>
      <p:pic>
        <p:nvPicPr>
          <p:cNvPr id="12"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rcRect t="15153" r="29797" b="71378"/>
          <a:stretch>
            <a:fillRect/>
          </a:stretch>
        </p:blipFill>
        <p:spPr bwMode="auto">
          <a:xfrm>
            <a:off x="1752600" y="5257800"/>
            <a:ext cx="5638800" cy="1066800"/>
          </a:xfrm>
          <a:prstGeom prst="rect">
            <a:avLst/>
          </a:prstGeom>
          <a:noFill/>
          <a:ln w="9525">
            <a:solidFill>
              <a:schemeClr val="tx1"/>
            </a:solid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100" b="1" dirty="0">
                <a:solidFill>
                  <a:srgbClr val="FF0000"/>
                </a:solidFill>
                <a:latin typeface="Times New Roman" pitchFamily="18" charset="0"/>
                <a:cs typeface="Times New Roman" pitchFamily="18" charset="0"/>
              </a:rPr>
              <a:t>3.1b Sine Bar</a:t>
            </a:r>
            <a:br>
              <a:rPr lang="en-US" sz="4800" dirty="0">
                <a:solidFill>
                  <a:srgbClr val="FF0000"/>
                </a:solidFill>
                <a:latin typeface="Times New Roman" pitchFamily="18" charset="0"/>
                <a:cs typeface="Times New Roman" pitchFamily="18" charset="0"/>
              </a:rPr>
            </a:br>
            <a:r>
              <a:rPr lang="en-US" sz="2700" dirty="0">
                <a:solidFill>
                  <a:srgbClr val="002060"/>
                </a:solidFill>
                <a:latin typeface="Times New Roman" pitchFamily="18" charset="0"/>
                <a:cs typeface="Times New Roman" pitchFamily="18" charset="0"/>
              </a:rPr>
              <a:t>Use for Big Job Measurement</a:t>
            </a:r>
            <a:endParaRPr lang="en-US" sz="2700" dirty="0"/>
          </a:p>
        </p:txBody>
      </p:sp>
      <p:pic>
        <p:nvPicPr>
          <p:cNvPr id="5"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rcRect l="2859" t="26938" r="20817" b="12452"/>
          <a:stretch>
            <a:fillRect/>
          </a:stretch>
        </p:blipFill>
        <p:spPr bwMode="auto">
          <a:xfrm>
            <a:off x="2209800" y="1600200"/>
            <a:ext cx="4575669" cy="4525963"/>
          </a:xfrm>
          <a:prstGeom prst="rect">
            <a:avLst/>
          </a:prstGeom>
          <a:noFill/>
          <a:ln w="28575">
            <a:solidFill>
              <a:schemeClr val="tx1"/>
            </a:solid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itchFamily="18" charset="0"/>
                <a:cs typeface="Times New Roman" pitchFamily="18" charset="0"/>
              </a:rPr>
              <a:t>3.1b Sine Bar</a:t>
            </a:r>
            <a:endParaRPr lang="en-US" dirty="0"/>
          </a:p>
        </p:txBody>
      </p:sp>
      <p:sp>
        <p:nvSpPr>
          <p:cNvPr id="5" name="Content Placeholder 4"/>
          <p:cNvSpPr>
            <a:spLocks noGrp="1"/>
          </p:cNvSpPr>
          <p:nvPr>
            <p:ph idx="1"/>
          </p:nvPr>
        </p:nvSpPr>
        <p:spPr/>
        <p:txBody>
          <a:bodyPr>
            <a:normAutofit lnSpcReduction="10000"/>
          </a:bodyPr>
          <a:lstStyle/>
          <a:p>
            <a:pPr>
              <a:buNone/>
            </a:pPr>
            <a:r>
              <a:rPr lang="en-US" dirty="0"/>
              <a:t> </a:t>
            </a:r>
            <a:r>
              <a:rPr lang="en-US" sz="2000" b="1" dirty="0">
                <a:solidFill>
                  <a:srgbClr val="002060"/>
                </a:solidFill>
                <a:latin typeface="Times New Roman" pitchFamily="18" charset="0"/>
                <a:cs typeface="Times New Roman" pitchFamily="18" charset="0"/>
              </a:rPr>
              <a:t>Why is sine bar limited below 45 degree?  </a:t>
            </a:r>
          </a:p>
          <a:p>
            <a:pPr>
              <a:buNone/>
            </a:pPr>
            <a:endParaRPr lang="en-US" sz="2000" b="1" dirty="0">
              <a:solidFill>
                <a:srgbClr val="002060"/>
              </a:solidFill>
              <a:latin typeface="Times New Roman" pitchFamily="18" charset="0"/>
              <a:cs typeface="Times New Roman" pitchFamily="18" charset="0"/>
            </a:endParaRPr>
          </a:p>
          <a:p>
            <a:pPr>
              <a:buNone/>
            </a:pPr>
            <a:endParaRPr lang="en-US" sz="2000" b="1" dirty="0">
              <a:solidFill>
                <a:srgbClr val="002060"/>
              </a:solidFill>
              <a:latin typeface="Times New Roman" pitchFamily="18" charset="0"/>
              <a:cs typeface="Times New Roman" pitchFamily="18" charset="0"/>
            </a:endParaRPr>
          </a:p>
          <a:p>
            <a:pPr>
              <a:buNone/>
            </a:pPr>
            <a:endParaRPr lang="en-US" sz="2000" b="1" dirty="0">
              <a:solidFill>
                <a:srgbClr val="002060"/>
              </a:solidFill>
              <a:latin typeface="Times New Roman" pitchFamily="18" charset="0"/>
              <a:cs typeface="Times New Roman" pitchFamily="18" charset="0"/>
            </a:endParaRPr>
          </a:p>
          <a:p>
            <a:pPr>
              <a:buNone/>
            </a:pPr>
            <a:endParaRPr lang="en-US" sz="2000" b="1" dirty="0">
              <a:solidFill>
                <a:srgbClr val="002060"/>
              </a:solidFill>
              <a:latin typeface="Times New Roman" pitchFamily="18" charset="0"/>
              <a:cs typeface="Times New Roman" pitchFamily="18" charset="0"/>
            </a:endParaRPr>
          </a:p>
          <a:p>
            <a:pPr>
              <a:buNone/>
            </a:pPr>
            <a:endParaRPr lang="en-US" sz="2000" b="1" dirty="0">
              <a:solidFill>
                <a:srgbClr val="002060"/>
              </a:solidFill>
              <a:latin typeface="Times New Roman" pitchFamily="18" charset="0"/>
              <a:cs typeface="Times New Roman" pitchFamily="18" charset="0"/>
            </a:endParaRPr>
          </a:p>
          <a:p>
            <a:pPr>
              <a:buNone/>
            </a:pPr>
            <a:endParaRPr lang="en-US" sz="2000" b="1" dirty="0">
              <a:solidFill>
                <a:srgbClr val="002060"/>
              </a:solidFill>
              <a:latin typeface="Times New Roman" pitchFamily="18" charset="0"/>
              <a:cs typeface="Times New Roman" pitchFamily="18" charset="0"/>
            </a:endParaRPr>
          </a:p>
          <a:p>
            <a:pPr>
              <a:buNone/>
            </a:pPr>
            <a:endParaRPr lang="en-US" sz="2000" b="1" dirty="0">
              <a:solidFill>
                <a:srgbClr val="002060"/>
              </a:solidFill>
              <a:latin typeface="Times New Roman" pitchFamily="18" charset="0"/>
              <a:cs typeface="Times New Roman" pitchFamily="18" charset="0"/>
            </a:endParaRPr>
          </a:p>
          <a:p>
            <a:pPr>
              <a:buNone/>
            </a:pPr>
            <a:endParaRPr lang="en-US" sz="2000" b="1" dirty="0">
              <a:solidFill>
                <a:srgbClr val="002060"/>
              </a:solidFill>
              <a:latin typeface="Times New Roman" pitchFamily="18" charset="0"/>
              <a:cs typeface="Times New Roman" pitchFamily="18" charset="0"/>
            </a:endParaRPr>
          </a:p>
          <a:p>
            <a:pPr>
              <a:buNone/>
            </a:pPr>
            <a:endParaRPr lang="en-US" sz="2000" b="1" dirty="0">
              <a:solidFill>
                <a:srgbClr val="002060"/>
              </a:solidFill>
              <a:latin typeface="Times New Roman" pitchFamily="18" charset="0"/>
              <a:cs typeface="Times New Roman" pitchFamily="18" charset="0"/>
            </a:endParaRPr>
          </a:p>
          <a:p>
            <a:pPr>
              <a:buNone/>
            </a:pPr>
            <a:r>
              <a:rPr lang="en-US" sz="2000" b="1" dirty="0">
                <a:solidFill>
                  <a:srgbClr val="002060"/>
                </a:solidFill>
                <a:latin typeface="Times New Roman" pitchFamily="18" charset="0"/>
                <a:cs typeface="Times New Roman" pitchFamily="18" charset="0"/>
              </a:rPr>
              <a:t>    </a:t>
            </a:r>
          </a:p>
          <a:p>
            <a:pPr>
              <a:buNone/>
            </a:pPr>
            <a:r>
              <a:rPr lang="en-US" sz="2000" b="1" dirty="0">
                <a:solidFill>
                  <a:srgbClr val="002060"/>
                </a:solidFill>
                <a:latin typeface="Times New Roman" pitchFamily="18" charset="0"/>
                <a:cs typeface="Times New Roman" pitchFamily="18" charset="0"/>
              </a:rPr>
              <a:t> Because of this sine bar is preferred for measuring angle below 45 degree.</a:t>
            </a:r>
          </a:p>
        </p:txBody>
      </p:sp>
      <p:pic>
        <p:nvPicPr>
          <p:cNvPr id="6" name="Picture 2"/>
          <p:cNvPicPr>
            <a:picLocks noChangeAspect="1" noChangeArrowheads="1"/>
          </p:cNvPicPr>
          <p:nvPr/>
        </p:nvPicPr>
        <p:blipFill>
          <a:blip r:embed="rId2" cstate="print"/>
          <a:srcRect l="7348" t="47141" r="2859" b="9085"/>
          <a:stretch>
            <a:fillRect/>
          </a:stretch>
        </p:blipFill>
        <p:spPr bwMode="auto">
          <a:xfrm>
            <a:off x="1371600" y="2362200"/>
            <a:ext cx="5562600" cy="2895600"/>
          </a:xfrm>
          <a:prstGeom prst="rect">
            <a:avLst/>
          </a:prstGeom>
          <a:noFill/>
          <a:ln w="28575">
            <a:solidFill>
              <a:schemeClr val="tx1"/>
            </a:solid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latin typeface="Times New Roman" pitchFamily="18" charset="0"/>
                <a:cs typeface="Times New Roman" pitchFamily="18" charset="0"/>
              </a:rPr>
              <a:t>3.1b Sine Bar</a:t>
            </a:r>
            <a:endParaRPr lang="en-US" sz="4000" dirty="0"/>
          </a:p>
        </p:txBody>
      </p:sp>
      <p:sp>
        <p:nvSpPr>
          <p:cNvPr id="5" name="Content Placeholder 4"/>
          <p:cNvSpPr>
            <a:spLocks noGrp="1"/>
          </p:cNvSpPr>
          <p:nvPr>
            <p:ph idx="1"/>
          </p:nvPr>
        </p:nvSpPr>
        <p:spPr>
          <a:xfrm>
            <a:off x="457200" y="1219200"/>
            <a:ext cx="8229600" cy="4906963"/>
          </a:xfrm>
        </p:spPr>
        <p:txBody>
          <a:bodyPr>
            <a:normAutofit/>
          </a:bodyPr>
          <a:lstStyle/>
          <a:p>
            <a:pPr>
              <a:buFont typeface="Wingdings" pitchFamily="2" charset="2"/>
              <a:buChar char="v"/>
            </a:pPr>
            <a:r>
              <a:rPr lang="en-US" sz="2000" dirty="0">
                <a:solidFill>
                  <a:srgbClr val="002060"/>
                </a:solidFill>
                <a:latin typeface="Times New Roman" pitchFamily="18" charset="0"/>
                <a:cs typeface="Times New Roman" pitchFamily="18" charset="0"/>
              </a:rPr>
              <a:t>Care of  Sine Bar</a:t>
            </a:r>
          </a:p>
          <a:p>
            <a:pPr>
              <a:buNone/>
            </a:pPr>
            <a:r>
              <a:rPr lang="en-US" sz="2000" dirty="0">
                <a:latin typeface="Times New Roman" pitchFamily="18" charset="0"/>
                <a:cs typeface="Times New Roman" pitchFamily="18" charset="0"/>
              </a:rPr>
              <a:t> 1. Proper length of sine bar is to be selected.</a:t>
            </a:r>
          </a:p>
          <a:p>
            <a:pPr>
              <a:buNone/>
            </a:pPr>
            <a:r>
              <a:rPr lang="en-US" sz="2000" dirty="0">
                <a:latin typeface="Times New Roman" pitchFamily="18" charset="0"/>
                <a:cs typeface="Times New Roman" pitchFamily="18" charset="0"/>
              </a:rPr>
              <a:t> 2. Sine bar should be free from dust, dirt etc.</a:t>
            </a:r>
          </a:p>
          <a:p>
            <a:pPr>
              <a:buNone/>
            </a:pPr>
            <a:r>
              <a:rPr lang="en-US" sz="2000" dirty="0">
                <a:latin typeface="Times New Roman" pitchFamily="18" charset="0"/>
                <a:cs typeface="Times New Roman" pitchFamily="18" charset="0"/>
              </a:rPr>
              <a:t> 3. Clamping of job should be done properly on sine bar while measuring.</a:t>
            </a:r>
          </a:p>
          <a:p>
            <a:pPr>
              <a:buNone/>
            </a:pPr>
            <a:r>
              <a:rPr lang="en-US" sz="2000" dirty="0">
                <a:latin typeface="Times New Roman" pitchFamily="18" charset="0"/>
                <a:cs typeface="Times New Roman" pitchFamily="18" charset="0"/>
              </a:rPr>
              <a:t> 4. While measuring angle , the slip gauge  are to be wringed properly.</a:t>
            </a:r>
          </a:p>
          <a:p>
            <a:pPr>
              <a:buNone/>
            </a:pPr>
            <a:endParaRPr lang="en-US" sz="2000" dirty="0">
              <a:latin typeface="Times New Roman" pitchFamily="18" charset="0"/>
              <a:cs typeface="Times New Roman" pitchFamily="18" charset="0"/>
            </a:endParaRPr>
          </a:p>
          <a:p>
            <a:pPr>
              <a:buFont typeface="Wingdings" pitchFamily="2" charset="2"/>
              <a:buChar char="v"/>
            </a:pPr>
            <a:r>
              <a:rPr lang="en-US" sz="2000" dirty="0">
                <a:solidFill>
                  <a:srgbClr val="002060"/>
                </a:solidFill>
                <a:latin typeface="Times New Roman" pitchFamily="18" charset="0"/>
                <a:cs typeface="Times New Roman" pitchFamily="18" charset="0"/>
              </a:rPr>
              <a:t>Limitations of  Sine Bar</a:t>
            </a:r>
          </a:p>
          <a:p>
            <a:pPr>
              <a:buNone/>
            </a:pPr>
            <a:r>
              <a:rPr lang="en-US" sz="2000" dirty="0">
                <a:latin typeface="Times New Roman" pitchFamily="18" charset="0"/>
                <a:cs typeface="Times New Roman" pitchFamily="18" charset="0"/>
              </a:rPr>
              <a:t> 1. Used for angle measurement below 45 degree only.</a:t>
            </a:r>
          </a:p>
          <a:p>
            <a:pPr>
              <a:buNone/>
            </a:pPr>
            <a:r>
              <a:rPr lang="en-US" sz="2000" dirty="0">
                <a:latin typeface="Times New Roman" pitchFamily="18" charset="0"/>
                <a:cs typeface="Times New Roman" pitchFamily="18" charset="0"/>
              </a:rPr>
              <a:t> 2. Time consuming process of measurement.</a:t>
            </a:r>
          </a:p>
          <a:p>
            <a:pPr>
              <a:buNone/>
            </a:pPr>
            <a:r>
              <a:rPr lang="en-US" sz="2000" dirty="0">
                <a:latin typeface="Times New Roman" pitchFamily="18" charset="0"/>
                <a:cs typeface="Times New Roman" pitchFamily="18" charset="0"/>
              </a:rPr>
              <a:t> 3. Accuracy/grade of sine bar matters on accuracy of angle measured.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latin typeface="Times New Roman" pitchFamily="18" charset="0"/>
                <a:cs typeface="Times New Roman" pitchFamily="18" charset="0"/>
              </a:rPr>
              <a:t>3.1c Angle Gauges</a:t>
            </a:r>
          </a:p>
        </p:txBody>
      </p:sp>
      <p:pic>
        <p:nvPicPr>
          <p:cNvPr id="6146"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rcRect l="9593" t="23571" b="19186"/>
          <a:stretch>
            <a:fillRect/>
          </a:stretch>
        </p:blipFill>
        <p:spPr bwMode="auto">
          <a:xfrm>
            <a:off x="1676400" y="1905000"/>
            <a:ext cx="6019799" cy="3886200"/>
          </a:xfrm>
          <a:prstGeom prst="rect">
            <a:avLst/>
          </a:prstGeom>
          <a:noFill/>
          <a:ln w="28575">
            <a:solidFill>
              <a:schemeClr val="tx1"/>
            </a:solid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3.1c Angle Gauges</a:t>
            </a:r>
            <a:endParaRPr lang="en-US" dirty="0"/>
          </a:p>
        </p:txBody>
      </p:sp>
      <p:pic>
        <p:nvPicPr>
          <p:cNvPr id="7170" name="Picture 2"/>
          <p:cNvPicPr>
            <a:picLocks noGrp="1" noChangeAspect="1" noChangeArrowheads="1"/>
          </p:cNvPicPr>
          <p:nvPr>
            <p:ph idx="1"/>
          </p:nvPr>
        </p:nvPicPr>
        <p:blipFill>
          <a:blip r:embed="rId2" cstate="print">
            <a:grayscl/>
            <a:extLst>
              <a:ext uri="{BEBA8EAE-BF5A-486C-A8C5-ECC9F3942E4B}">
                <a14:imgProps xmlns:a14="http://schemas.microsoft.com/office/drawing/2010/main">
                  <a14:imgLayer r:embed="rId3">
                    <a14:imgEffect>
                      <a14:brightnessContrast bright="20000"/>
                    </a14:imgEffect>
                  </a14:imgLayer>
                </a14:imgProps>
              </a:ext>
            </a:extLst>
          </a:blip>
          <a:srcRect l="16328" t="5051" r="7348" b="7401"/>
          <a:stretch>
            <a:fillRect/>
          </a:stretch>
        </p:blipFill>
        <p:spPr bwMode="auto">
          <a:xfrm>
            <a:off x="1828800" y="1676400"/>
            <a:ext cx="5791200" cy="4572000"/>
          </a:xfrm>
          <a:prstGeom prst="rect">
            <a:avLst/>
          </a:prstGeom>
          <a:noFill/>
          <a:ln w="28575">
            <a:solidFill>
              <a:schemeClr val="tx1"/>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3.1c Angle Gauges</a:t>
            </a:r>
            <a:endParaRPr lang="en-US" dirty="0"/>
          </a:p>
        </p:txBody>
      </p:sp>
      <p:pic>
        <p:nvPicPr>
          <p:cNvPr id="8194"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rcRect l="8979" t="10102" b="10768"/>
          <a:stretch>
            <a:fillRect/>
          </a:stretch>
        </p:blipFill>
        <p:spPr bwMode="auto">
          <a:xfrm>
            <a:off x="1447800" y="1600200"/>
            <a:ext cx="6019800" cy="4572000"/>
          </a:xfrm>
          <a:prstGeom prst="rect">
            <a:avLst/>
          </a:prstGeom>
          <a:noFill/>
          <a:ln w="28575">
            <a:solidFill>
              <a:schemeClr val="tx1"/>
            </a:solid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3.1c Angle Gauges</a:t>
            </a:r>
            <a:endParaRPr lang="en-US" dirty="0"/>
          </a:p>
        </p:txBody>
      </p:sp>
      <p:pic>
        <p:nvPicPr>
          <p:cNvPr id="9218" name="Picture 2"/>
          <p:cNvPicPr>
            <a:picLocks noGrp="1" noChangeAspect="1" noChangeArrowheads="1"/>
          </p:cNvPicPr>
          <p:nvPr>
            <p:ph idx="1"/>
          </p:nvPr>
        </p:nvPicPr>
        <p:blipFill>
          <a:blip r:embed="rId2" cstate="print">
            <a:grayscl/>
            <a:extLst>
              <a:ext uri="{BEBA8EAE-BF5A-486C-A8C5-ECC9F3942E4B}">
                <a14:imgProps xmlns:a14="http://schemas.microsoft.com/office/drawing/2010/main">
                  <a14:imgLayer r:embed="rId3">
                    <a14:imgEffect>
                      <a14:brightnessContrast bright="20000"/>
                    </a14:imgEffect>
                  </a14:imgLayer>
                </a14:imgProps>
              </a:ext>
            </a:extLst>
          </a:blip>
          <a:srcRect l="18572" t="21887" r="5103" b="27604"/>
          <a:stretch>
            <a:fillRect/>
          </a:stretch>
        </p:blipFill>
        <p:spPr bwMode="auto">
          <a:xfrm>
            <a:off x="2037080" y="1295400"/>
            <a:ext cx="5811520" cy="5127812"/>
          </a:xfrm>
          <a:prstGeom prst="rect">
            <a:avLst/>
          </a:prstGeom>
          <a:noFill/>
          <a:ln w="28575">
            <a:solidFill>
              <a:schemeClr val="tx1"/>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0000"/>
                </a:solidFill>
                <a:latin typeface="Times New Roman" pitchFamily="18" charset="0"/>
                <a:cs typeface="Times New Roman" pitchFamily="18" charset="0"/>
              </a:rPr>
              <a:t>3.1c Difference between Angle Gauges &amp; Slip Gauges</a:t>
            </a:r>
            <a:endParaRPr lang="en-US" sz="3600" dirty="0"/>
          </a:p>
        </p:txBody>
      </p:sp>
      <p:pic>
        <p:nvPicPr>
          <p:cNvPr id="1026"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rcRect l="7348" t="30305" r="7348"/>
          <a:stretch>
            <a:fillRect/>
          </a:stretch>
        </p:blipFill>
        <p:spPr bwMode="auto">
          <a:xfrm>
            <a:off x="1981200" y="1905000"/>
            <a:ext cx="4724400" cy="3962400"/>
          </a:xfrm>
          <a:prstGeom prst="rect">
            <a:avLst/>
          </a:prstGeom>
          <a:noFill/>
          <a:ln w="28575">
            <a:solidFill>
              <a:schemeClr val="tx1"/>
            </a:solid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latin typeface="Times New Roman" pitchFamily="18" charset="0"/>
                <a:cs typeface="Times New Roman" pitchFamily="18" charset="0"/>
              </a:rPr>
              <a:t>3.1d Angle Dekkor</a:t>
            </a:r>
          </a:p>
        </p:txBody>
      </p:sp>
      <p:sp>
        <p:nvSpPr>
          <p:cNvPr id="3" name="Content Placeholder 2"/>
          <p:cNvSpPr>
            <a:spLocks noGrp="1"/>
          </p:cNvSpPr>
          <p:nvPr>
            <p:ph idx="1"/>
          </p:nvPr>
        </p:nvSpPr>
        <p:spPr/>
        <p:txBody>
          <a:bodyPr>
            <a:normAutofit/>
          </a:bodyPr>
          <a:lstStyle/>
          <a:p>
            <a:pPr>
              <a:buNone/>
            </a:pPr>
            <a:r>
              <a:rPr lang="en-US" sz="2000" dirty="0">
                <a:latin typeface="Times New Roman" pitchFamily="18" charset="0"/>
                <a:cs typeface="Times New Roman" pitchFamily="18" charset="0"/>
              </a:rPr>
              <a:t>	    Angle Dekkor uses light source, collimating lens, object or reflector &amp; eyepiece in construction. Fig. shows angle dekkor</a:t>
            </a:r>
          </a:p>
        </p:txBody>
      </p:sp>
      <p:pic>
        <p:nvPicPr>
          <p:cNvPr id="4" name="Picture 2"/>
          <p:cNvPicPr>
            <a:picLocks noChangeAspect="1" noChangeArrowheads="1"/>
          </p:cNvPicPr>
          <p:nvPr/>
        </p:nvPicPr>
        <p:blipFill>
          <a:blip r:embed="rId2" cstate="print"/>
          <a:srcRect t="10102" b="12452"/>
          <a:stretch>
            <a:fillRect/>
          </a:stretch>
        </p:blipFill>
        <p:spPr bwMode="auto">
          <a:xfrm>
            <a:off x="2743200" y="2438400"/>
            <a:ext cx="3394472" cy="3505200"/>
          </a:xfrm>
          <a:prstGeom prst="rect">
            <a:avLst/>
          </a:prstGeom>
          <a:noFill/>
          <a:ln w="28575">
            <a:solidFill>
              <a:schemeClr val="tx1"/>
            </a:solid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Times New Roman" pitchFamily="18" charset="0"/>
                <a:cs typeface="Times New Roman" pitchFamily="18" charset="0"/>
              </a:rPr>
              <a:t>3.1  Concept of Angular Measurement</a:t>
            </a:r>
          </a:p>
        </p:txBody>
      </p:sp>
      <p:sp>
        <p:nvSpPr>
          <p:cNvPr id="3" name="Content Placeholder 2"/>
          <p:cNvSpPr>
            <a:spLocks noGrp="1"/>
          </p:cNvSpPr>
          <p:nvPr>
            <p:ph idx="1"/>
          </p:nvPr>
        </p:nvSpPr>
        <p:spPr/>
        <p:txBody>
          <a:bodyPr>
            <a:normAutofit/>
          </a:bodyPr>
          <a:lstStyle/>
          <a:p>
            <a:pPr>
              <a:buNone/>
            </a:pPr>
            <a:r>
              <a:rPr lang="en-US" sz="2000" dirty="0">
                <a:latin typeface="Times New Roman" pitchFamily="18" charset="0"/>
                <a:cs typeface="Times New Roman" pitchFamily="18" charset="0"/>
              </a:rPr>
              <a:t> 	     The most important point to be noted for angle measurement is no need of absolute standard. The angle is defined as the opening between two lines which meet at a point. </a:t>
            </a:r>
          </a:p>
          <a:p>
            <a:pPr>
              <a:buNone/>
            </a:pPr>
            <a:r>
              <a:rPr lang="en-US" sz="2000" dirty="0">
                <a:latin typeface="Times New Roman" pitchFamily="18" charset="0"/>
                <a:cs typeface="Times New Roman" pitchFamily="18" charset="0"/>
              </a:rPr>
              <a:t>           The basic unit of angle measurement is right angle which is defined as the angle between two lines which intersect so as to make adjacent angles equal.</a:t>
            </a:r>
          </a:p>
          <a:p>
            <a:pPr>
              <a:buNone/>
            </a:pPr>
            <a:r>
              <a:rPr lang="en-US" sz="2000" dirty="0">
                <a:latin typeface="Times New Roman" pitchFamily="18" charset="0"/>
                <a:cs typeface="Times New Roman" pitchFamily="18" charset="0"/>
              </a:rPr>
              <a:t>	      If circle is divided into 360 parts, each part is called degree (</a:t>
            </a:r>
            <a:r>
              <a:rPr lang="el-GR" sz="2000" dirty="0">
                <a:latin typeface="Times New Roman" pitchFamily="18" charset="0"/>
                <a:cs typeface="Times New Roman" pitchFamily="18" charset="0"/>
              </a:rPr>
              <a:t>ο</a:t>
            </a:r>
            <a:r>
              <a:rPr lang="en-US" sz="2000" dirty="0">
                <a:latin typeface="Times New Roman" pitchFamily="18" charset="0"/>
                <a:cs typeface="Times New Roman" pitchFamily="18" charset="0"/>
              </a:rPr>
              <a:t>). Each degree is further divided into 60 parts called as minutes(‘) and each minute is divided in 60 parts called  seconds ( ”).</a:t>
            </a:r>
          </a:p>
          <a:p>
            <a:pPr>
              <a:buNone/>
            </a:pPr>
            <a:r>
              <a:rPr lang="en-US" sz="2000" dirty="0">
                <a:latin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3.1d Angle Dekkor</a:t>
            </a:r>
            <a:endParaRPr lang="en-US" dirty="0"/>
          </a:p>
        </p:txBody>
      </p:sp>
      <p:sp>
        <p:nvSpPr>
          <p:cNvPr id="5" name="Content Placeholder 4"/>
          <p:cNvSpPr>
            <a:spLocks noGrp="1"/>
          </p:cNvSpPr>
          <p:nvPr>
            <p:ph idx="1"/>
          </p:nvPr>
        </p:nvSpPr>
        <p:spPr/>
        <p:txBody>
          <a:bodyPr>
            <a:normAutofit/>
          </a:bodyPr>
          <a:lstStyle/>
          <a:p>
            <a:pPr>
              <a:buNone/>
            </a:pPr>
            <a:r>
              <a:rPr lang="en-US" sz="2000" dirty="0">
                <a:latin typeface="Times New Roman" pitchFamily="18" charset="0"/>
                <a:cs typeface="Times New Roman" pitchFamily="18" charset="0"/>
              </a:rPr>
              <a:t>	                       </a:t>
            </a:r>
            <a:r>
              <a:rPr lang="en-US" sz="2400" dirty="0">
                <a:latin typeface="Times New Roman" pitchFamily="18" charset="0"/>
                <a:cs typeface="Times New Roman" pitchFamily="18" charset="0"/>
              </a:rPr>
              <a:t>Angle dekkor is an optical instrument used for measurement of small angle &amp; angle difference. It is having very accurate  approach.</a:t>
            </a:r>
          </a:p>
          <a:p>
            <a:pPr>
              <a:buNone/>
            </a:pPr>
            <a:r>
              <a:rPr lang="en-US" sz="2400" dirty="0">
                <a:latin typeface="Times New Roman" pitchFamily="18" charset="0"/>
                <a:cs typeface="Times New Roman" pitchFamily="18" charset="0"/>
              </a:rPr>
              <a:t>	                 Light source incidents light on the surface through transparent screen &amp; collimating lens. The transparent screen is placed at the focal plane of objective lens. The reflected rays goes through the collimating lens &amp; to eyepieces.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3.1d Angle Dekkor</a:t>
            </a:r>
            <a:endParaRPr lang="en-US" dirty="0"/>
          </a:p>
        </p:txBody>
      </p:sp>
      <p:pic>
        <p:nvPicPr>
          <p:cNvPr id="3074"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rcRect t="11785" b="7401"/>
          <a:stretch>
            <a:fillRect/>
          </a:stretch>
        </p:blipFill>
        <p:spPr bwMode="auto">
          <a:xfrm>
            <a:off x="2057400" y="1295400"/>
            <a:ext cx="4897636" cy="4572000"/>
          </a:xfrm>
          <a:prstGeom prst="rect">
            <a:avLst/>
          </a:prstGeom>
          <a:noFill/>
          <a:ln w="28575">
            <a:solidFill>
              <a:schemeClr val="tx1"/>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itchFamily="18" charset="0"/>
                <a:cs typeface="Times New Roman" pitchFamily="18" charset="0"/>
              </a:rPr>
              <a:t>3.1d Angle Dekkor</a:t>
            </a:r>
            <a:endParaRPr lang="en-US" dirty="0"/>
          </a:p>
        </p:txBody>
      </p:sp>
      <p:pic>
        <p:nvPicPr>
          <p:cNvPr id="4098"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rcRect l="7348" r="20817" b="7401"/>
          <a:stretch>
            <a:fillRect/>
          </a:stretch>
        </p:blipFill>
        <p:spPr bwMode="auto">
          <a:xfrm>
            <a:off x="2514600" y="1447800"/>
            <a:ext cx="4267200" cy="4876800"/>
          </a:xfrm>
          <a:prstGeom prst="rect">
            <a:avLst/>
          </a:prstGeom>
          <a:noFill/>
          <a:ln w="28575">
            <a:solidFill>
              <a:schemeClr val="tx1"/>
            </a:solid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latin typeface="Times New Roman" pitchFamily="18" charset="0"/>
                <a:cs typeface="Times New Roman" pitchFamily="18" charset="0"/>
              </a:rPr>
              <a:t>3.1 Instruments for Angular Measurement</a:t>
            </a:r>
          </a:p>
        </p:txBody>
      </p:sp>
      <p:sp>
        <p:nvSpPr>
          <p:cNvPr id="3" name="Content Placeholder 2"/>
          <p:cNvSpPr>
            <a:spLocks noGrp="1"/>
          </p:cNvSpPr>
          <p:nvPr>
            <p:ph idx="1"/>
          </p:nvPr>
        </p:nvSpPr>
        <p:spPr/>
        <p:txBody>
          <a:bodyPr>
            <a:normAutofit/>
          </a:bodyPr>
          <a:lstStyle/>
          <a:p>
            <a:pPr>
              <a:buNone/>
            </a:pPr>
            <a:r>
              <a:rPr lang="en-US" sz="2000" dirty="0">
                <a:latin typeface="Times New Roman" pitchFamily="18" charset="0"/>
                <a:cs typeface="Times New Roman" pitchFamily="18" charset="0"/>
              </a:rPr>
              <a:t> 		</a:t>
            </a:r>
            <a:r>
              <a:rPr lang="en-US" sz="2400" dirty="0">
                <a:latin typeface="Times New Roman" pitchFamily="18" charset="0"/>
                <a:cs typeface="Times New Roman" pitchFamily="18" charset="0"/>
              </a:rPr>
              <a:t>      Following instruments are used for angle measurement.</a:t>
            </a:r>
          </a:p>
          <a:p>
            <a:pPr>
              <a:buNone/>
            </a:pPr>
            <a:r>
              <a:rPr lang="en-US" sz="2400" dirty="0">
                <a:latin typeface="Times New Roman" pitchFamily="18" charset="0"/>
                <a:cs typeface="Times New Roman" pitchFamily="18" charset="0"/>
              </a:rPr>
              <a:t>       1. Universal  bevel protractor    </a:t>
            </a:r>
          </a:p>
          <a:p>
            <a:pPr>
              <a:buNone/>
            </a:pPr>
            <a:r>
              <a:rPr lang="en-US" sz="2400" dirty="0">
                <a:latin typeface="Times New Roman" pitchFamily="18" charset="0"/>
                <a:cs typeface="Times New Roman" pitchFamily="18" charset="0"/>
              </a:rPr>
              <a:t>       2. Sine bar   </a:t>
            </a:r>
          </a:p>
          <a:p>
            <a:pPr>
              <a:buNone/>
            </a:pPr>
            <a:r>
              <a:rPr lang="en-US" sz="2400" dirty="0">
                <a:latin typeface="Times New Roman" pitchFamily="18" charset="0"/>
                <a:cs typeface="Times New Roman" pitchFamily="18" charset="0"/>
              </a:rPr>
              <a:t>       3. Spirit level</a:t>
            </a:r>
          </a:p>
          <a:p>
            <a:pPr>
              <a:buNone/>
            </a:pPr>
            <a:r>
              <a:rPr lang="en-US" sz="2400" dirty="0">
                <a:latin typeface="Times New Roman" pitchFamily="18" charset="0"/>
                <a:cs typeface="Times New Roman" pitchFamily="18" charset="0"/>
              </a:rPr>
              <a:t>       4. Clinometers     </a:t>
            </a:r>
          </a:p>
          <a:p>
            <a:pPr>
              <a:buNone/>
            </a:pPr>
            <a:r>
              <a:rPr lang="en-US" sz="2400" dirty="0">
                <a:latin typeface="Times New Roman" pitchFamily="18" charset="0"/>
                <a:cs typeface="Times New Roman" pitchFamily="18" charset="0"/>
              </a:rPr>
              <a:t>       5.Angle  gauges   </a:t>
            </a:r>
          </a:p>
          <a:p>
            <a:pPr>
              <a:buNone/>
            </a:pPr>
            <a:r>
              <a:rPr lang="en-US" sz="2400" dirty="0">
                <a:latin typeface="Times New Roman" pitchFamily="18" charset="0"/>
                <a:cs typeface="Times New Roman" pitchFamily="18" charset="0"/>
              </a:rPr>
              <a:t>       6. Autocollimator</a:t>
            </a:r>
          </a:p>
          <a:p>
            <a:pPr>
              <a:buNone/>
            </a:pPr>
            <a:r>
              <a:rPr lang="en-US" sz="2400" dirty="0">
                <a:latin typeface="Times New Roman" pitchFamily="18" charset="0"/>
                <a:cs typeface="Times New Roman" pitchFamily="18" charset="0"/>
              </a:rPr>
              <a:t>       7. Angle Dekkor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0000"/>
                </a:solidFill>
                <a:latin typeface="Times New Roman" pitchFamily="18" charset="0"/>
                <a:cs typeface="Times New Roman" pitchFamily="18" charset="0"/>
              </a:rPr>
              <a:t>3.1a Bevel Protractor</a:t>
            </a:r>
          </a:p>
        </p:txBody>
      </p:sp>
      <p:sp>
        <p:nvSpPr>
          <p:cNvPr id="3" name="Content Placeholder 2"/>
          <p:cNvSpPr>
            <a:spLocks noGrp="1"/>
          </p:cNvSpPr>
          <p:nvPr>
            <p:ph idx="1"/>
          </p:nvPr>
        </p:nvSpPr>
        <p:spPr/>
        <p:txBody>
          <a:bodyPr>
            <a:normAutofit/>
          </a:bodyPr>
          <a:lstStyle/>
          <a:p>
            <a:pPr>
              <a:buNone/>
            </a:pPr>
            <a:r>
              <a:rPr lang="en-US" sz="2000" dirty="0">
                <a:latin typeface="Times New Roman" pitchFamily="18" charset="0"/>
                <a:cs typeface="Times New Roman" pitchFamily="18" charset="0"/>
              </a:rPr>
              <a:t> 	Bevel Protractor  is used for angle measurement as shown  in fig.</a:t>
            </a:r>
          </a:p>
        </p:txBody>
      </p:sp>
      <p:pic>
        <p:nvPicPr>
          <p:cNvPr id="1026" name="Picture 2"/>
          <p:cNvPicPr>
            <a:picLocks noChangeAspect="1" noChangeArrowheads="1"/>
          </p:cNvPicPr>
          <p:nvPr/>
        </p:nvPicPr>
        <p:blipFill>
          <a:blip r:embed="rId3" cstate="print">
            <a:lum bright="20000"/>
          </a:blip>
          <a:srcRect t="24194" b="12903"/>
          <a:stretch>
            <a:fillRect/>
          </a:stretch>
        </p:blipFill>
        <p:spPr bwMode="auto">
          <a:xfrm>
            <a:off x="2133601" y="2438400"/>
            <a:ext cx="4724400" cy="3810000"/>
          </a:xfrm>
          <a:prstGeom prst="rect">
            <a:avLst/>
          </a:prstGeom>
          <a:noFill/>
          <a:ln w="9525">
            <a:solidFill>
              <a:schemeClr val="tx1"/>
            </a:solid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0000"/>
                </a:solidFill>
                <a:latin typeface="Times New Roman" pitchFamily="18" charset="0"/>
                <a:cs typeface="Times New Roman" pitchFamily="18" charset="0"/>
              </a:rPr>
              <a:t>3.1a Bevel Protractor</a:t>
            </a:r>
            <a:endParaRPr lang="en-US" dirty="0"/>
          </a:p>
        </p:txBody>
      </p:sp>
      <p:sp>
        <p:nvSpPr>
          <p:cNvPr id="3" name="Content Placeholder 2"/>
          <p:cNvSpPr>
            <a:spLocks noGrp="1"/>
          </p:cNvSpPr>
          <p:nvPr>
            <p:ph idx="1"/>
          </p:nvPr>
        </p:nvSpPr>
        <p:spPr/>
        <p:txBody>
          <a:bodyPr/>
          <a:lstStyle/>
          <a:p>
            <a:pPr>
              <a:buNone/>
            </a:pPr>
            <a:r>
              <a:rPr lang="en-US" sz="2000" dirty="0">
                <a:latin typeface="Times New Roman" pitchFamily="18" charset="0"/>
                <a:cs typeface="Times New Roman" pitchFamily="18" charset="0"/>
              </a:rPr>
              <a:t>           </a:t>
            </a:r>
            <a:r>
              <a:rPr lang="en-US" sz="1400" dirty="0">
                <a:latin typeface="Times New Roman" pitchFamily="18" charset="0"/>
                <a:cs typeface="Times New Roman" pitchFamily="18" charset="0"/>
              </a:rPr>
              <a:t>It  consists of  a base plate attached to main body &amp; an adjustable blade. </a:t>
            </a:r>
          </a:p>
          <a:p>
            <a:pPr>
              <a:buNone/>
            </a:pPr>
            <a:r>
              <a:rPr lang="en-US" sz="1400" dirty="0">
                <a:latin typeface="Times New Roman" pitchFamily="18" charset="0"/>
                <a:cs typeface="Times New Roman" pitchFamily="18" charset="0"/>
              </a:rPr>
              <a:t>     Adjustable blade can rotate about the center of the instrument &amp; can be locked at a particular position. Acute angle attachment is also provided. </a:t>
            </a:r>
          </a:p>
          <a:p>
            <a:pPr>
              <a:buNone/>
            </a:pPr>
            <a:r>
              <a:rPr lang="en-US" sz="1400" dirty="0">
                <a:latin typeface="Times New Roman" pitchFamily="18" charset="0"/>
                <a:cs typeface="Times New Roman" pitchFamily="18" charset="0"/>
              </a:rPr>
              <a:t>     The instrument can measure from 0-360 deg. With least count 2’ to 5’. </a:t>
            </a:r>
          </a:p>
          <a:p>
            <a:pPr>
              <a:buNone/>
            </a:pPr>
            <a:r>
              <a:rPr lang="en-US" sz="1400" dirty="0">
                <a:latin typeface="Times New Roman" pitchFamily="18" charset="0"/>
                <a:cs typeface="Times New Roman" pitchFamily="18" charset="0"/>
              </a:rPr>
              <a:t>     Simple protractor measures angle in terms of degrees only. </a:t>
            </a:r>
          </a:p>
          <a:p>
            <a:pPr>
              <a:buFont typeface="Wingdings" pitchFamily="2" charset="2"/>
              <a:buChar char="v"/>
            </a:pPr>
            <a:r>
              <a:rPr lang="en-US" sz="1400" b="1" dirty="0">
                <a:solidFill>
                  <a:srgbClr val="002060"/>
                </a:solidFill>
                <a:latin typeface="Times New Roman" pitchFamily="18" charset="0"/>
                <a:cs typeface="Times New Roman" pitchFamily="18" charset="0"/>
              </a:rPr>
              <a:t> Reading Vernier Protector</a:t>
            </a:r>
          </a:p>
          <a:p>
            <a:pPr>
              <a:buNone/>
            </a:pPr>
            <a:r>
              <a:rPr lang="en-US" sz="1400" dirty="0">
                <a:latin typeface="Times New Roman" pitchFamily="18" charset="0"/>
                <a:cs typeface="Times New Roman" pitchFamily="18" charset="0"/>
              </a:rPr>
              <a:t>		A vernier scale is provided with main scale. The main scale on the protractor is divided into degrees from 0 to 90 deg. each way.</a:t>
            </a:r>
          </a:p>
          <a:p>
            <a:pPr>
              <a:buNone/>
            </a:pPr>
            <a:r>
              <a:rPr lang="en-US" sz="1400" dirty="0">
                <a:latin typeface="Times New Roman" pitchFamily="18" charset="0"/>
                <a:cs typeface="Times New Roman" pitchFamily="18" charset="0"/>
              </a:rPr>
              <a:t>               A Vernier scale is divided up so that 12 of its divisions occupy the same space as 23deg. On main scale.</a:t>
            </a:r>
          </a:p>
        </p:txBody>
      </p:sp>
      <p:pic>
        <p:nvPicPr>
          <p:cNvPr id="4" name="Picture 2"/>
          <p:cNvPicPr>
            <a:picLocks noChangeAspect="1" noChangeArrowheads="1"/>
          </p:cNvPicPr>
          <p:nvPr/>
        </p:nvPicPr>
        <p:blipFill>
          <a:blip r:embed="rId3" cstate="print"/>
          <a:srcRect t="23571" b="25921"/>
          <a:stretch>
            <a:fillRect/>
          </a:stretch>
        </p:blipFill>
        <p:spPr bwMode="auto">
          <a:xfrm>
            <a:off x="2743200" y="4038600"/>
            <a:ext cx="3505200" cy="2286000"/>
          </a:xfrm>
          <a:prstGeom prst="rect">
            <a:avLst/>
          </a:prstGeom>
          <a:noFill/>
          <a:ln w="19050">
            <a:solidFill>
              <a:schemeClr val="tx1"/>
            </a:solid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solidFill>
                  <a:srgbClr val="FF0000"/>
                </a:solidFill>
                <a:latin typeface="Times New Roman" pitchFamily="18" charset="0"/>
                <a:cs typeface="Times New Roman" pitchFamily="18" charset="0"/>
              </a:rPr>
              <a:t>3.1a Bevel Protractor</a:t>
            </a:r>
            <a:endParaRPr lang="en-US" dirty="0"/>
          </a:p>
        </p:txBody>
      </p:sp>
      <p:pic>
        <p:nvPicPr>
          <p:cNvPr id="3074" name="Picture 2"/>
          <p:cNvPicPr>
            <a:picLocks noGrp="1" noChangeAspect="1" noChangeArrowheads="1"/>
          </p:cNvPicPr>
          <p:nvPr>
            <p:ph idx="1"/>
          </p:nvPr>
        </p:nvPicPr>
        <p:blipFill>
          <a:blip r:embed="rId3" cstate="print"/>
          <a:srcRect l="9975" t="23062" b="9594"/>
          <a:stretch>
            <a:fillRect/>
          </a:stretch>
        </p:blipFill>
        <p:spPr bwMode="auto">
          <a:xfrm rot="5400000">
            <a:off x="2122353" y="1893757"/>
            <a:ext cx="4975491" cy="4038599"/>
          </a:xfrm>
          <a:prstGeom prst="rect">
            <a:avLst/>
          </a:prstGeom>
          <a:noFill/>
          <a:ln w="28575">
            <a:solidFill>
              <a:schemeClr val="tx1"/>
            </a:solid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a:solidFill>
                  <a:srgbClr val="FF0000"/>
                </a:solidFill>
                <a:latin typeface="Times New Roman" pitchFamily="18" charset="0"/>
                <a:cs typeface="Times New Roman" pitchFamily="18" charset="0"/>
              </a:rPr>
              <a:t>3.1b Sine Bar</a:t>
            </a:r>
          </a:p>
        </p:txBody>
      </p:sp>
      <p:sp>
        <p:nvSpPr>
          <p:cNvPr id="3" name="Content Placeholder 2"/>
          <p:cNvSpPr>
            <a:spLocks noGrp="1"/>
          </p:cNvSpPr>
          <p:nvPr>
            <p:ph idx="1"/>
          </p:nvPr>
        </p:nvSpPr>
        <p:spPr>
          <a:xfrm>
            <a:off x="457200" y="1219200"/>
            <a:ext cx="8229600" cy="4906963"/>
          </a:xfrm>
        </p:spPr>
        <p:txBody>
          <a:bodyPr>
            <a:normAutofit/>
          </a:bodyPr>
          <a:lstStyle/>
          <a:p>
            <a:pPr>
              <a:buNone/>
            </a:pPr>
            <a:r>
              <a:rPr lang="en-US" sz="2000" dirty="0">
                <a:latin typeface="Times New Roman" pitchFamily="18" charset="0"/>
                <a:cs typeface="Times New Roman" pitchFamily="18" charset="0"/>
              </a:rPr>
              <a:t>	      Sine bar is used for measurement  of angle of given job or for setting an angle, sine bar is one of the famous instrument for angle measurement. It can be used in combination of slip gauge set &amp; dial gauge for measurement of  angle. It is made up of high carbon ,high chromium steel, &amp; all the surfaces are grinded &amp; lapped. </a:t>
            </a:r>
          </a:p>
          <a:p>
            <a:pPr>
              <a:buNone/>
            </a:pPr>
            <a:r>
              <a:rPr lang="en-US" sz="2000" dirty="0">
                <a:latin typeface="Times New Roman" pitchFamily="18" charset="0"/>
                <a:cs typeface="Times New Roman" pitchFamily="18" charset="0"/>
              </a:rPr>
              <a:t>	      It is as shown in figure, which consists of two rollers of same diameters </a:t>
            </a:r>
          </a:p>
          <a:p>
            <a:pPr>
              <a:buNone/>
            </a:pPr>
            <a:r>
              <a:rPr lang="en-US" sz="2000" dirty="0">
                <a:latin typeface="Times New Roman" pitchFamily="18" charset="0"/>
                <a:cs typeface="Times New Roman" pitchFamily="18" charset="0"/>
              </a:rPr>
              <a:t>      fixed at a distance (L) between them , called as length of sine bar.</a:t>
            </a:r>
          </a:p>
        </p:txBody>
      </p:sp>
      <p:pic>
        <p:nvPicPr>
          <p:cNvPr id="4" name="Picture 3"/>
          <p:cNvPicPr>
            <a:picLocks noChangeAspect="1" noChangeArrowheads="1"/>
          </p:cNvPicPr>
          <p:nvPr/>
        </p:nvPicPr>
        <p:blipFill>
          <a:blip r:embed="rId3" cstate="print">
            <a:biLevel thresh="50000"/>
          </a:blip>
          <a:srcRect l="2859" t="5051" r="16328" b="52859"/>
          <a:stretch>
            <a:fillRect/>
          </a:stretch>
        </p:blipFill>
        <p:spPr bwMode="auto">
          <a:xfrm>
            <a:off x="2971800" y="3657600"/>
            <a:ext cx="2743200" cy="1905000"/>
          </a:xfrm>
          <a:prstGeom prst="rect">
            <a:avLst/>
          </a:prstGeom>
          <a:noFill/>
          <a:ln w="28575">
            <a:solidFill>
              <a:schemeClr val="tx1"/>
            </a:solid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4000" dirty="0">
                <a:solidFill>
                  <a:srgbClr val="FF0000"/>
                </a:solidFill>
                <a:latin typeface="Times New Roman" pitchFamily="18" charset="0"/>
                <a:cs typeface="Times New Roman" pitchFamily="18" charset="0"/>
              </a:rPr>
              <a:t>3.1b Sine Bar</a:t>
            </a:r>
            <a:endParaRPr lang="en-US" dirty="0"/>
          </a:p>
        </p:txBody>
      </p:sp>
      <p:pic>
        <p:nvPicPr>
          <p:cNvPr id="7" name="Picture 2"/>
          <p:cNvPicPr>
            <a:picLocks noGrp="1" noChangeAspect="1" noChangeArrowheads="1"/>
          </p:cNvPicPr>
          <p:nvPr>
            <p:ph idx="1"/>
          </p:nvPr>
        </p:nvPicPr>
        <p:blipFill>
          <a:blip r:embed="rId3" cstate="print">
            <a:biLevel thresh="50000"/>
          </a:blip>
          <a:srcRect t="47141" r="14083" b="12452"/>
          <a:stretch>
            <a:fillRect/>
          </a:stretch>
        </p:blipFill>
        <p:spPr bwMode="auto">
          <a:xfrm>
            <a:off x="990600" y="1143000"/>
            <a:ext cx="6733017" cy="2895600"/>
          </a:xfrm>
          <a:prstGeom prst="rect">
            <a:avLst/>
          </a:prstGeom>
          <a:noFill/>
          <a:ln w="19050">
            <a:solidFill>
              <a:schemeClr val="tx1"/>
            </a:solidFill>
            <a:miter lim="800000"/>
            <a:headEnd/>
            <a:tailEnd/>
          </a:ln>
          <a:effectLst/>
        </p:spPr>
      </p:pic>
      <p:pic>
        <p:nvPicPr>
          <p:cNvPr id="8" name="Picture 3"/>
          <p:cNvPicPr>
            <a:picLocks noChangeAspect="1" noChangeArrowheads="1"/>
          </p:cNvPicPr>
          <p:nvPr/>
        </p:nvPicPr>
        <p:blipFill>
          <a:blip r:embed="rId4" cstate="print">
            <a:biLevel thresh="50000"/>
          </a:blip>
          <a:srcRect l="9593" t="13469" r="11838" b="52859"/>
          <a:stretch>
            <a:fillRect/>
          </a:stretch>
        </p:blipFill>
        <p:spPr bwMode="auto">
          <a:xfrm>
            <a:off x="2438400" y="4419600"/>
            <a:ext cx="3810000" cy="1905000"/>
          </a:xfrm>
          <a:prstGeom prst="rect">
            <a:avLst/>
          </a:prstGeom>
          <a:noFill/>
          <a:ln w="28575">
            <a:solidFill>
              <a:schemeClr val="tx1"/>
            </a:solid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br>
              <a:rPr lang="en-US" sz="2800" dirty="0">
                <a:solidFill>
                  <a:srgbClr val="FF0000"/>
                </a:solidFill>
                <a:latin typeface="Times New Roman" pitchFamily="18" charset="0"/>
                <a:cs typeface="Times New Roman" pitchFamily="18" charset="0"/>
              </a:rPr>
            </a:br>
            <a:br>
              <a:rPr lang="en-US" sz="2800" dirty="0">
                <a:solidFill>
                  <a:srgbClr val="FF0000"/>
                </a:solidFill>
                <a:latin typeface="Times New Roman" pitchFamily="18" charset="0"/>
                <a:cs typeface="Times New Roman" pitchFamily="18" charset="0"/>
              </a:rPr>
            </a:br>
            <a:br>
              <a:rPr lang="en-US" sz="2800" dirty="0">
                <a:solidFill>
                  <a:srgbClr val="FF0000"/>
                </a:solidFill>
                <a:latin typeface="Times New Roman" pitchFamily="18" charset="0"/>
                <a:cs typeface="Times New Roman" pitchFamily="18" charset="0"/>
              </a:rPr>
            </a:br>
            <a:r>
              <a:rPr lang="en-US" sz="3100" b="1" dirty="0">
                <a:solidFill>
                  <a:srgbClr val="FF0000"/>
                </a:solidFill>
                <a:latin typeface="Times New Roman" pitchFamily="18" charset="0"/>
                <a:cs typeface="Times New Roman" pitchFamily="18" charset="0"/>
              </a:rPr>
              <a:t>3.1b Sine Bar</a:t>
            </a:r>
            <a:br>
              <a:rPr lang="en-US" sz="2800" dirty="0">
                <a:solidFill>
                  <a:srgbClr val="FF0000"/>
                </a:solidFill>
                <a:latin typeface="Times New Roman" pitchFamily="18" charset="0"/>
                <a:cs typeface="Times New Roman" pitchFamily="18" charset="0"/>
              </a:rPr>
            </a:br>
            <a:r>
              <a:rPr lang="en-US" sz="2700" dirty="0">
                <a:solidFill>
                  <a:srgbClr val="002060"/>
                </a:solidFill>
                <a:latin typeface="Times New Roman" pitchFamily="18" charset="0"/>
                <a:cs typeface="Times New Roman" pitchFamily="18" charset="0"/>
              </a:rPr>
              <a:t>Use for Small Job Measurement/Taper Plug Gauge</a:t>
            </a:r>
            <a:br>
              <a:rPr lang="en-US" sz="2700" dirty="0">
                <a:solidFill>
                  <a:srgbClr val="002060"/>
                </a:solidFill>
                <a:latin typeface="Times New Roman" pitchFamily="18" charset="0"/>
                <a:cs typeface="Times New Roman" pitchFamily="18" charset="0"/>
              </a:rPr>
            </a:br>
            <a:br>
              <a:rPr lang="en-US" sz="2800" dirty="0">
                <a:solidFill>
                  <a:srgbClr val="002060"/>
                </a:solidFill>
                <a:latin typeface="Times New Roman" pitchFamily="18" charset="0"/>
                <a:cs typeface="Times New Roman" pitchFamily="18" charset="0"/>
              </a:rPr>
            </a:br>
            <a:br>
              <a:rPr lang="en-US" sz="2800" dirty="0">
                <a:solidFill>
                  <a:srgbClr val="FF0000"/>
                </a:solidFill>
                <a:latin typeface="Times New Roman" pitchFamily="18" charset="0"/>
                <a:cs typeface="Times New Roman" pitchFamily="18" charset="0"/>
              </a:rPr>
            </a:br>
            <a:endParaRPr lang="en-US" sz="2800" dirty="0"/>
          </a:p>
        </p:txBody>
      </p:sp>
      <p:pic>
        <p:nvPicPr>
          <p:cNvPr id="10" name="Picture 4"/>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l="14083" t="23571" r="29796" b="39390"/>
          <a:stretch>
            <a:fillRect/>
          </a:stretch>
        </p:blipFill>
        <p:spPr bwMode="auto">
          <a:xfrm>
            <a:off x="990600" y="1524000"/>
            <a:ext cx="6553200" cy="4525963"/>
          </a:xfrm>
          <a:prstGeom prst="rect">
            <a:avLst/>
          </a:prstGeom>
          <a:noFill/>
          <a:ln w="28575">
            <a:solidFill>
              <a:schemeClr val="tx1"/>
            </a:solid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769</Words>
  <Application>Microsoft Office PowerPoint</Application>
  <PresentationFormat>On-screen Show (4:3)</PresentationFormat>
  <Paragraphs>81</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Office Theme</vt:lpstr>
      <vt:lpstr>Unit .No.3a  Angular, Screw thread, Gear &amp; Surface finish measurements</vt:lpstr>
      <vt:lpstr>3.1  Concept of Angular Measurement</vt:lpstr>
      <vt:lpstr>3.1 Instruments for Angular Measurement</vt:lpstr>
      <vt:lpstr>3.1a Bevel Protractor</vt:lpstr>
      <vt:lpstr>3.1a Bevel Protractor</vt:lpstr>
      <vt:lpstr>3.1a Bevel Protractor</vt:lpstr>
      <vt:lpstr>3.1b Sine Bar</vt:lpstr>
      <vt:lpstr>3.1b Sine Bar</vt:lpstr>
      <vt:lpstr>   3.1b Sine Bar Use for Small Job Measurement/Taper Plug Gauge   </vt:lpstr>
      <vt:lpstr> 3.1b Sine Bar Use for Small Job Measurement/Taper Plug Gauge </vt:lpstr>
      <vt:lpstr>3.1b Sine Bar Use for Big Job Measurement</vt:lpstr>
      <vt:lpstr>3.1b Sine Bar</vt:lpstr>
      <vt:lpstr>3.1b Sine Bar</vt:lpstr>
      <vt:lpstr>3.1c Angle Gauges</vt:lpstr>
      <vt:lpstr>3.1c Angle Gauges</vt:lpstr>
      <vt:lpstr>3.1c Angle Gauges</vt:lpstr>
      <vt:lpstr>3.1c Angle Gauges</vt:lpstr>
      <vt:lpstr>3.1c Difference between Angle Gauges &amp; Slip Gauges</vt:lpstr>
      <vt:lpstr>3.1d Angle Dekkor</vt:lpstr>
      <vt:lpstr>3.1d Angle Dekkor</vt:lpstr>
      <vt:lpstr>3.1d Angle Dekkor</vt:lpstr>
      <vt:lpstr>3.1d Angle Dekkor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Ch.No.5b Linear &amp; Angular measurements</dc:title>
  <dc:creator>SHREE</dc:creator>
  <cp:lastModifiedBy>admin</cp:lastModifiedBy>
  <cp:revision>54</cp:revision>
  <dcterms:created xsi:type="dcterms:W3CDTF">2006-08-16T00:00:00Z</dcterms:created>
  <dcterms:modified xsi:type="dcterms:W3CDTF">2025-03-17T06:22:48Z</dcterms:modified>
</cp:coreProperties>
</file>