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0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CE8E0D-C1FE-4139-B947-F9A0A181DCB3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81578D-6403-49B3-B0AD-91789B052B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829761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 Side Scripting language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Palkar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N.M.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en-US" dirty="0" smtClean="0"/>
              <a:t>Attributes: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Radio Button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932409"/>
              </p:ext>
            </p:extLst>
          </p:nvPr>
        </p:nvGraphicFramePr>
        <p:xfrm>
          <a:off x="76200" y="1659466"/>
          <a:ext cx="8915400" cy="40555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/>
                <a:gridCol w="1639614"/>
                <a:gridCol w="4303986"/>
              </a:tblGrid>
              <a:tr h="88250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882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type=“ 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 radio</a:t>
                      </a:r>
                      <a:r>
                        <a:rPr lang="en-US" baseline="0" dirty="0" smtClean="0"/>
                        <a:t> button </a:t>
                      </a:r>
                      <a:r>
                        <a:rPr lang="en-US" dirty="0" smtClean="0"/>
                        <a:t>on the form.</a:t>
                      </a:r>
                      <a:endParaRPr lang="en-US" dirty="0"/>
                    </a:p>
                  </a:txBody>
                  <a:tcPr/>
                </a:tc>
              </a:tr>
              <a:tr h="897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name=“ 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field name is used to identify the form field. Several</a:t>
                      </a:r>
                      <a:r>
                        <a:rPr lang="en-US" baseline="0" dirty="0" smtClean="0"/>
                        <a:t> radio buttons can share the same field name.</a:t>
                      </a:r>
                      <a:endParaRPr lang="en-US" dirty="0"/>
                    </a:p>
                  </a:txBody>
                  <a:tcPr/>
                </a:tc>
              </a:tr>
              <a:tr h="703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value=“ 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value is submitted to the server when selected.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/>
                        <a:t>checked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radio</a:t>
                      </a:r>
                      <a:r>
                        <a:rPr lang="en-US" baseline="0" dirty="0" smtClean="0"/>
                        <a:t> button </a:t>
                      </a:r>
                      <a:r>
                        <a:rPr lang="en-US" dirty="0" smtClean="0"/>
                        <a:t>is checked in the initial state.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2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Select Element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745"/>
              </p:ext>
            </p:extLst>
          </p:nvPr>
        </p:nvGraphicFramePr>
        <p:xfrm>
          <a:off x="381000" y="2133600"/>
          <a:ext cx="8229599" cy="45034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2474258"/>
                <a:gridCol w="3926541"/>
              </a:tblGrid>
              <a:tr h="11049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Designation</a:t>
                      </a: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name=“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Field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The field name is used to identify the form field.</a:t>
                      </a: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size=“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Specifies the number of visible items in the list.</a:t>
                      </a: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Multiple items can be selected at a time. Use</a:t>
                      </a:r>
                      <a:r>
                        <a:rPr lang="en-US" baseline="0" dirty="0" smtClean="0"/>
                        <a:t> the SHIFT or CTRL key to select multiple items.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11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Six Events</a:t>
            </a:r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Form Events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02901"/>
              </p:ext>
            </p:extLst>
          </p:nvPr>
        </p:nvGraphicFramePr>
        <p:xfrm>
          <a:off x="152400" y="2286000"/>
          <a:ext cx="8839200" cy="426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/>
                <a:gridCol w="6324600"/>
              </a:tblGrid>
              <a:tr h="762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  Event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onchange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this event when an element changes.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onselect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this event when an element is selected.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onblur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this event when an element loses focus.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onfocus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this event when an element gets focus.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265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169234"/>
              </p:ext>
            </p:extLst>
          </p:nvPr>
        </p:nvGraphicFramePr>
        <p:xfrm>
          <a:off x="381000" y="1219200"/>
          <a:ext cx="8229600" cy="54716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3600"/>
                <a:gridCol w="6096000"/>
              </a:tblGrid>
              <a:tr h="11447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Event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09350">
                <a:tc>
                  <a:txBody>
                    <a:bodyPr/>
                    <a:lstStyle/>
                    <a:p>
                      <a:r>
                        <a:rPr lang="en-US" dirty="0" smtClean="0"/>
                        <a:t>onclick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when a mouse click.</a:t>
                      </a:r>
                      <a:endParaRPr lang="en-US" dirty="0"/>
                    </a:p>
                  </a:txBody>
                  <a:tcPr/>
                </a:tc>
              </a:tr>
              <a:tr h="609350">
                <a:tc>
                  <a:txBody>
                    <a:bodyPr/>
                    <a:lstStyle/>
                    <a:p>
                      <a:r>
                        <a:rPr lang="en-US" dirty="0" smtClean="0"/>
                        <a:t>ondblclick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when a mouse double click.</a:t>
                      </a:r>
                      <a:endParaRPr lang="en-US" dirty="0"/>
                    </a:p>
                  </a:txBody>
                  <a:tcPr/>
                </a:tc>
              </a:tr>
              <a:tr h="609350">
                <a:tc>
                  <a:txBody>
                    <a:bodyPr/>
                    <a:lstStyle/>
                    <a:p>
                      <a:r>
                        <a:rPr lang="en-US" dirty="0" smtClean="0"/>
                        <a:t>onmousedown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when a mouse button is pressed.</a:t>
                      </a:r>
                      <a:endParaRPr lang="en-US" dirty="0"/>
                    </a:p>
                  </a:txBody>
                  <a:tcPr/>
                </a:tc>
              </a:tr>
              <a:tr h="609350">
                <a:tc>
                  <a:txBody>
                    <a:bodyPr/>
                    <a:lstStyle/>
                    <a:p>
                      <a:r>
                        <a:rPr lang="en-US" dirty="0" smtClean="0"/>
                        <a:t>onmousemove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when a mouse pointer moves.</a:t>
                      </a:r>
                      <a:endParaRPr lang="en-US" dirty="0"/>
                    </a:p>
                  </a:txBody>
                  <a:tcPr/>
                </a:tc>
              </a:tr>
              <a:tr h="609350">
                <a:tc>
                  <a:txBody>
                    <a:bodyPr/>
                    <a:lstStyle/>
                    <a:p>
                      <a:r>
                        <a:rPr lang="en-US" dirty="0" smtClean="0"/>
                        <a:t>onmouseout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when a mouse pointer moves out of an element.</a:t>
                      </a:r>
                      <a:endParaRPr lang="en-US" dirty="0"/>
                    </a:p>
                  </a:txBody>
                  <a:tcPr/>
                </a:tc>
              </a:tr>
              <a:tr h="609350">
                <a:tc>
                  <a:txBody>
                    <a:bodyPr/>
                    <a:lstStyle/>
                    <a:p>
                      <a:r>
                        <a:rPr lang="en-US" dirty="0" smtClean="0"/>
                        <a:t>onmouseover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when a mouse pointer moves over an element.</a:t>
                      </a:r>
                      <a:endParaRPr lang="en-US" dirty="0"/>
                    </a:p>
                  </a:txBody>
                  <a:tcPr/>
                </a:tc>
              </a:tr>
              <a:tr h="609350">
                <a:tc>
                  <a:txBody>
                    <a:bodyPr/>
                    <a:lstStyle/>
                    <a:p>
                      <a:r>
                        <a:rPr lang="en-US" dirty="0" smtClean="0"/>
                        <a:t>onmouseup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</a:t>
                      </a:r>
                      <a:r>
                        <a:rPr lang="en-US" baseline="0" dirty="0" smtClean="0"/>
                        <a:t> runs when a mouse  button is released.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1.Mouse Event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18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1.Onclick and Ondblclick Event: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-The ondblclick event occurs when the user double-clicks on an element.</a:t>
            </a:r>
          </a:p>
          <a:p>
            <a:pPr marL="109728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2.Oncontextmenu Event: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oncontextmenu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event occurs when the user right-clicks on an element to open context menu.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3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3.Onmouseover and 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onmouseout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event: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-The onmouseover event triggers when you bring your mouse over any element and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onmouseout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triggers when you move your mouse out from that element.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4.Onmousedown and onmouseup event: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-The onmousedown event triggers when you press a mouse button over any element and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onmouseout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event triggers when you release a mouse over an element.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5.Onmousemove event: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-The onmousemove event triggers when the mouse pointer is moving within selected element.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31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Three Events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Key Event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88288"/>
              </p:ext>
            </p:extLst>
          </p:nvPr>
        </p:nvGraphicFramePr>
        <p:xfrm>
          <a:off x="457200" y="2362200"/>
          <a:ext cx="8153400" cy="3581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6324600"/>
              </a:tblGrid>
              <a:tr h="9144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                 Description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onkeydown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 runs this event when key is pressed.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onkeypress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 runs this event when key is pressed</a:t>
                      </a:r>
                      <a:r>
                        <a:rPr lang="en-US" baseline="0" dirty="0" smtClean="0"/>
                        <a:t> and released.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onkeyup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Javascript runs this event when key is released.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07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Webpage-Including window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 objects are represented in 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hierachical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order: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 Window Object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2. Document Object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3. Form Object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4. Form Control Elements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3.Form Objects and Elements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720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javascript, we can change the value of any form elements dynamically.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can change an attribute of an element by assigning a new value to that attribute in a javascript function. </a:t>
            </a:r>
          </a:p>
          <a:p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Onchange Event: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It executes a javascript when a user changes the value of an element.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Changing Attribute Value Dynamically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2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09289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 javascript we can change the values at runtime according to the choice or input from user.</a:t>
            </a:r>
          </a:p>
          <a:p>
            <a:pPr marL="109728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en-US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Evaluating checkbox selection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Checkbox is used to select one or more items from the set of choices.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7. Changing a label dynamically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label of a form element is changed to achieve reusability of an element.</a:t>
            </a:r>
          </a:p>
          <a:p>
            <a:pPr marL="109728" indent="0">
              <a:buNone/>
            </a:pPr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5.Changing Option List Dynamically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5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Building blocks of a form, Properties and methods of form, button ,text , text area, checkbox, radio buttons , select element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Events-mouse event ,key event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 Objects and elements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Changing attribute value dynamically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Changing option list dynamically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Evaluating checkbox selection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Changing a label dynamically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Manipulating form events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Intrisic javascript functions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Unit 3-Form &amp; Event Handling</a:t>
            </a:r>
            <a:endParaRPr lang="en-US" sz="4400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Form: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- It is an HTML element which takes the user input using various controls like text filed,textarea etc.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- It is used to create a form for user.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- For Example: &lt;input&gt;,&lt;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textarea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&gt;,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&lt;button&gt;,&lt;select&gt;,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&lt;option&gt; etc.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Building Blocks of a form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Form Element Attributes: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1. Name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2. Action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3. Method: a) GET      b) POST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4. Target: a) _blank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   b) _self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   c) _parent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   d) _top</a:t>
            </a:r>
            <a:endParaRPr lang="en-US" sz="32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Properties and methods of form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Input</a:t>
            </a:r>
          </a:p>
          <a:p>
            <a:pPr marL="624078" indent="-514350">
              <a:buAutoNum type="arabicPeriod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Textarea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Button</a:t>
            </a:r>
          </a:p>
          <a:p>
            <a:pPr marL="624078" indent="-51435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Label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Form Methods: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1.reset():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Event name= onreset()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2.submit():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Event name= onsubmit()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Elements of HTML form:</a:t>
            </a:r>
            <a:endParaRPr lang="en-US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Submit</a:t>
            </a:r>
          </a:p>
          <a:p>
            <a:pPr marL="624078" indent="-51435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Reset</a:t>
            </a:r>
          </a:p>
          <a:p>
            <a:pPr marL="624078" indent="-514350"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Button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Attributes:</a:t>
            </a:r>
          </a:p>
          <a:p>
            <a:pPr marL="109728" indent="0">
              <a:buNone/>
            </a:pPr>
            <a:endParaRPr lang="en-US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Button Element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09611"/>
              </p:ext>
            </p:extLst>
          </p:nvPr>
        </p:nvGraphicFramePr>
        <p:xfrm>
          <a:off x="990600" y="3124201"/>
          <a:ext cx="7848601" cy="3428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4043"/>
                <a:gridCol w="1864043"/>
                <a:gridCol w="4120515"/>
              </a:tblGrid>
              <a:tr h="620795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1170086">
                <a:tc>
                  <a:txBody>
                    <a:bodyPr/>
                    <a:lstStyle/>
                    <a:p>
                      <a:r>
                        <a:rPr lang="en-US" dirty="0" smtClean="0"/>
                        <a:t>type=“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Button</a:t>
                      </a:r>
                    </a:p>
                    <a:p>
                      <a:r>
                        <a:rPr lang="en-US" dirty="0" smtClean="0"/>
                        <a:t>Submit </a:t>
                      </a:r>
                    </a:p>
                    <a:p>
                      <a:r>
                        <a:rPr lang="en-US" dirty="0" smtClean="0"/>
                        <a:t>reset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 general purpose push button.</a:t>
                      </a:r>
                      <a:endParaRPr lang="en-US" dirty="0"/>
                    </a:p>
                  </a:txBody>
                  <a:tcPr/>
                </a:tc>
              </a:tr>
              <a:tr h="819059">
                <a:tc>
                  <a:txBody>
                    <a:bodyPr/>
                    <a:lstStyle/>
                    <a:p>
                      <a:r>
                        <a:rPr lang="en-US" dirty="0" smtClean="0"/>
                        <a:t>value=“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Button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is the text displayed on the</a:t>
                      </a:r>
                      <a:r>
                        <a:rPr lang="en-US" baseline="0" dirty="0" smtClean="0"/>
                        <a:t> button.</a:t>
                      </a:r>
                      <a:endParaRPr lang="en-US" dirty="0"/>
                    </a:p>
                  </a:txBody>
                  <a:tcPr/>
                </a:tc>
              </a:tr>
              <a:tr h="819059">
                <a:tc>
                  <a:txBody>
                    <a:bodyPr/>
                    <a:lstStyle/>
                    <a:p>
                      <a:r>
                        <a:rPr lang="en-US" dirty="0" smtClean="0"/>
                        <a:t>Name=“”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field name is used to identity the form field.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2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r>
              <a:rPr lang="en-US" dirty="0" smtClean="0"/>
              <a:t>Attributes: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88545"/>
              </p:ext>
            </p:extLst>
          </p:nvPr>
        </p:nvGraphicFramePr>
        <p:xfrm>
          <a:off x="228600" y="1600200"/>
          <a:ext cx="8915400" cy="52650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/>
                <a:gridCol w="2590800"/>
                <a:gridCol w="3352800"/>
              </a:tblGrid>
              <a:tr h="85217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845414">
                <a:tc>
                  <a:txBody>
                    <a:bodyPr/>
                    <a:lstStyle/>
                    <a:p>
                      <a:r>
                        <a:rPr lang="en-US" dirty="0" smtClean="0"/>
                        <a:t>type=“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creates a textbox on form.</a:t>
                      </a:r>
                      <a:endParaRPr lang="en-US" dirty="0"/>
                    </a:p>
                  </a:txBody>
                  <a:tcPr/>
                </a:tc>
              </a:tr>
              <a:tr h="893208">
                <a:tc>
                  <a:txBody>
                    <a:bodyPr/>
                    <a:lstStyle/>
                    <a:p>
                      <a:r>
                        <a:rPr lang="en-US" dirty="0" smtClean="0"/>
                        <a:t>name=“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field name is used to identify the form field.</a:t>
                      </a:r>
                      <a:endParaRPr lang="en-US" dirty="0"/>
                    </a:p>
                  </a:txBody>
                  <a:tcPr/>
                </a:tc>
              </a:tr>
              <a:tr h="845414">
                <a:tc>
                  <a:txBody>
                    <a:bodyPr/>
                    <a:lstStyle/>
                    <a:p>
                      <a:r>
                        <a:rPr lang="en-US" dirty="0" smtClean="0"/>
                        <a:t>size=“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input field width is specified by the number of characters.</a:t>
                      </a:r>
                      <a:endParaRPr lang="en-US" dirty="0"/>
                    </a:p>
                  </a:txBody>
                  <a:tcPr/>
                </a:tc>
              </a:tr>
              <a:tr h="852178">
                <a:tc>
                  <a:txBody>
                    <a:bodyPr/>
                    <a:lstStyle/>
                    <a:p>
                      <a:r>
                        <a:rPr lang="en-US" dirty="0" smtClean="0"/>
                        <a:t>maxlength=“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characters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maximum number of characters allowed in the input field</a:t>
                      </a:r>
                      <a:endParaRPr lang="en-US" dirty="0"/>
                    </a:p>
                  </a:txBody>
                  <a:tcPr/>
                </a:tc>
              </a:tr>
              <a:tr h="845414">
                <a:tc>
                  <a:txBody>
                    <a:bodyPr/>
                    <a:lstStyle/>
                    <a:p>
                      <a:r>
                        <a:rPr lang="en-US" dirty="0" smtClean="0"/>
                        <a:t>value=“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initial text displayed in the input field.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2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r>
              <a:rPr lang="en-US" dirty="0" smtClean="0"/>
              <a:t>Attributes: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TextArea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4627"/>
              </p:ext>
            </p:extLst>
          </p:nvPr>
        </p:nvGraphicFramePr>
        <p:xfrm>
          <a:off x="152400" y="1447800"/>
          <a:ext cx="8991600" cy="4526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/>
                <a:gridCol w="2286000"/>
                <a:gridCol w="4953000"/>
              </a:tblGrid>
              <a:tr h="457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09602">
                <a:tc>
                  <a:txBody>
                    <a:bodyPr/>
                    <a:lstStyle/>
                    <a:p>
                      <a:r>
                        <a:rPr lang="en-US" dirty="0" smtClean="0"/>
                        <a:t>name=“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field name is used to identify the form field.</a:t>
                      </a:r>
                      <a:endParaRPr lang="en-US" dirty="0"/>
                    </a:p>
                  </a:txBody>
                  <a:tcPr/>
                </a:tc>
              </a:tr>
              <a:tr h="614405">
                <a:tc>
                  <a:txBody>
                    <a:bodyPr/>
                    <a:lstStyle/>
                    <a:p>
                      <a:r>
                        <a:rPr lang="en-US" dirty="0" smtClean="0"/>
                        <a:t>cols=“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Specifies the number of visible</a:t>
                      </a:r>
                      <a:r>
                        <a:rPr lang="en-US" baseline="0" dirty="0" smtClean="0"/>
                        <a:t> columns in the text area.(text area’s width)</a:t>
                      </a:r>
                      <a:endParaRPr lang="en-US" dirty="0"/>
                    </a:p>
                  </a:txBody>
                  <a:tcPr/>
                </a:tc>
              </a:tr>
              <a:tr h="701042">
                <a:tc>
                  <a:txBody>
                    <a:bodyPr/>
                    <a:lstStyle/>
                    <a:p>
                      <a:r>
                        <a:rPr lang="en-US" dirty="0" smtClean="0"/>
                        <a:t>rows=“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Specifies the number of visible</a:t>
                      </a:r>
                      <a:r>
                        <a:rPr lang="en-US" baseline="0" dirty="0" smtClean="0"/>
                        <a:t> columns in the text area.(text area’s height)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48642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wrap=“ 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input text is wrapped.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input text is wrapped.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input text is not wrapped.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1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en-US" dirty="0" smtClean="0"/>
              <a:t>Attributes: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Checkbox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38295"/>
              </p:ext>
            </p:extLst>
          </p:nvPr>
        </p:nvGraphicFramePr>
        <p:xfrm>
          <a:off x="76200" y="1659466"/>
          <a:ext cx="8915400" cy="40555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/>
                <a:gridCol w="1639614"/>
                <a:gridCol w="4303986"/>
              </a:tblGrid>
              <a:tr h="88250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882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type=“ 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 checkbox on the form.</a:t>
                      </a:r>
                      <a:endParaRPr lang="en-US" dirty="0"/>
                    </a:p>
                  </a:txBody>
                  <a:tcPr/>
                </a:tc>
              </a:tr>
              <a:tr h="897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name=“ 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field name is used to identify the form field. Several</a:t>
                      </a:r>
                      <a:r>
                        <a:rPr lang="en-US" baseline="0" dirty="0" smtClean="0"/>
                        <a:t> checkboxes can share the same field name.</a:t>
                      </a:r>
                      <a:endParaRPr lang="en-US" dirty="0"/>
                    </a:p>
                  </a:txBody>
                  <a:tcPr/>
                </a:tc>
              </a:tr>
              <a:tr h="703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value=“ 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value is submitted to the server when selected.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/>
                        <a:t>checked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checkbox is checked in the initial state.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</TotalTime>
  <Words>1100</Words>
  <Application>Microsoft Office PowerPoint</Application>
  <PresentationFormat>On-screen Show (4:3)</PresentationFormat>
  <Paragraphs>258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Client Side Scripting language</vt:lpstr>
      <vt:lpstr>Unit 3-Form &amp; Event Handling</vt:lpstr>
      <vt:lpstr>Building Blocks of a form</vt:lpstr>
      <vt:lpstr>Properties and methods of form</vt:lpstr>
      <vt:lpstr>Elements of HTML form:</vt:lpstr>
      <vt:lpstr>Button Element</vt:lpstr>
      <vt:lpstr>Text</vt:lpstr>
      <vt:lpstr>TextArea</vt:lpstr>
      <vt:lpstr>Checkbox</vt:lpstr>
      <vt:lpstr>Radio Button</vt:lpstr>
      <vt:lpstr>Select Element</vt:lpstr>
      <vt:lpstr>Form Events</vt:lpstr>
      <vt:lpstr>1.Mouse Event</vt:lpstr>
      <vt:lpstr>Events</vt:lpstr>
      <vt:lpstr>PowerPoint Presentation</vt:lpstr>
      <vt:lpstr>2. Key Event</vt:lpstr>
      <vt:lpstr>3.Form Objects and Elements</vt:lpstr>
      <vt:lpstr>4.Changing Attribute Value Dynamically</vt:lpstr>
      <vt:lpstr>5.Changing Option List Dynamically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Scripting language</dc:title>
  <dc:creator>ismail - [2010]</dc:creator>
  <cp:lastModifiedBy>ismail - [2010]</cp:lastModifiedBy>
  <cp:revision>50</cp:revision>
  <dcterms:created xsi:type="dcterms:W3CDTF">2021-11-13T08:24:51Z</dcterms:created>
  <dcterms:modified xsi:type="dcterms:W3CDTF">2021-11-26T07:41:39Z</dcterms:modified>
</cp:coreProperties>
</file>