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3" r:id="rId47"/>
    <p:sldId id="302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266" r:id="rId7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67BC716-83F8-4B1E-9F21-70A114C6EEE7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0EB96F7-D84C-415B-95D1-C42F8D457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7BC716-83F8-4B1E-9F21-70A114C6EEE7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EB96F7-D84C-415B-95D1-C42F8D457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7BC716-83F8-4B1E-9F21-70A114C6EEE7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EB96F7-D84C-415B-95D1-C42F8D457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7BC716-83F8-4B1E-9F21-70A114C6EEE7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EB96F7-D84C-415B-95D1-C42F8D4571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7BC716-83F8-4B1E-9F21-70A114C6EEE7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EB96F7-D84C-415B-95D1-C42F8D4571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7BC716-83F8-4B1E-9F21-70A114C6EEE7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EB96F7-D84C-415B-95D1-C42F8D4571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7BC716-83F8-4B1E-9F21-70A114C6EEE7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EB96F7-D84C-415B-95D1-C42F8D457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7BC716-83F8-4B1E-9F21-70A114C6EEE7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EB96F7-D84C-415B-95D1-C42F8D4571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7BC716-83F8-4B1E-9F21-70A114C6EEE7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EB96F7-D84C-415B-95D1-C42F8D457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67BC716-83F8-4B1E-9F21-70A114C6EEE7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EB96F7-D84C-415B-95D1-C42F8D457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67BC716-83F8-4B1E-9F21-70A114C6EEE7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0EB96F7-D84C-415B-95D1-C42F8D4571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67BC716-83F8-4B1E-9F21-70A114C6EEE7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0EB96F7-D84C-415B-95D1-C42F8D457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Client Side Scripting Language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By </a:t>
            </a:r>
            <a:r>
              <a:rPr lang="en-US" sz="3600" b="1" dirty="0" err="1" smtClean="0">
                <a:solidFill>
                  <a:schemeClr val="tx1"/>
                </a:solidFill>
              </a:rPr>
              <a:t>Palkar</a:t>
            </a:r>
            <a:r>
              <a:rPr lang="en-US" sz="3600" b="1" dirty="0" smtClean="0">
                <a:solidFill>
                  <a:schemeClr val="tx1"/>
                </a:solidFill>
              </a:rPr>
              <a:t> N.M.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375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 smtClean="0"/>
          </a:p>
          <a:p>
            <a:r>
              <a:rPr lang="en-US" sz="3600" b="1" dirty="0" smtClean="0"/>
              <a:t>Placed within an HTML document in the user’s web browser.</a:t>
            </a:r>
          </a:p>
          <a:p>
            <a:r>
              <a:rPr lang="en-US" sz="3600" b="1" dirty="0" smtClean="0"/>
              <a:t>Enable web pages to change content according to input.</a:t>
            </a:r>
            <a:endParaRPr lang="en-US" sz="3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Client Side Scripting Language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697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b="1" dirty="0" smtClean="0"/>
              <a:t>Executes within a user’s browser</a:t>
            </a:r>
          </a:p>
          <a:p>
            <a:pPr>
              <a:buFont typeface="Wingdings" pitchFamily="2" charset="2"/>
              <a:buChar char="Ø"/>
            </a:pPr>
            <a:r>
              <a:rPr lang="en-US" b="1" dirty="0"/>
              <a:t> </a:t>
            </a:r>
            <a:r>
              <a:rPr lang="en-US" b="1" dirty="0" smtClean="0"/>
              <a:t>Manage forms and form fields</a:t>
            </a:r>
          </a:p>
          <a:p>
            <a:pPr>
              <a:buFont typeface="Wingdings" pitchFamily="2" charset="2"/>
              <a:buChar char="Ø"/>
            </a:pPr>
            <a:r>
              <a:rPr lang="en-US" b="1" dirty="0"/>
              <a:t> </a:t>
            </a:r>
            <a:r>
              <a:rPr lang="en-US" b="1" dirty="0" smtClean="0"/>
              <a:t>Includes:-</a:t>
            </a:r>
          </a:p>
          <a:p>
            <a:pPr marL="109728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1. Place the curser in a form field</a:t>
            </a:r>
          </a:p>
          <a:p>
            <a:pPr marL="109728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2. Generate alerts, confirmation &amp; messages.</a:t>
            </a:r>
          </a:p>
          <a:p>
            <a:pPr marL="109728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3. Populate a form field</a:t>
            </a:r>
          </a:p>
          <a:p>
            <a:pPr marL="109728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4. Highlight a form field</a:t>
            </a:r>
          </a:p>
          <a:p>
            <a:pPr marL="109728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5. Validate form data</a:t>
            </a:r>
          </a:p>
          <a:p>
            <a:pPr marL="109728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6. Modify choice list options</a:t>
            </a:r>
          </a:p>
          <a:p>
            <a:pPr marL="109728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7. Hide/Show fields or sections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</a:t>
            </a:r>
            <a:r>
              <a:rPr lang="en-US" dirty="0" smtClean="0">
                <a:solidFill>
                  <a:srgbClr val="FF0000"/>
                </a:solidFill>
              </a:rPr>
              <a:t>Client Side Scripts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518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3200" b="1" dirty="0" smtClean="0"/>
              <a:t>Lightweight, interpreted programming</a:t>
            </a:r>
          </a:p>
          <a:p>
            <a:pPr marL="109728" indent="0"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Language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 Scripting Language, &amp; is not Java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/>
              <a:t> </a:t>
            </a:r>
            <a:r>
              <a:rPr lang="en-US" sz="3200" b="1" dirty="0" smtClean="0"/>
              <a:t>Interpreter Based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/>
              <a:t> </a:t>
            </a:r>
            <a:r>
              <a:rPr lang="en-US" sz="3200" b="1" dirty="0" smtClean="0"/>
              <a:t>Case Sensitive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/>
              <a:t> </a:t>
            </a:r>
            <a:r>
              <a:rPr lang="en-US" sz="3200" b="1" dirty="0" smtClean="0"/>
              <a:t>Object Based</a:t>
            </a:r>
          </a:p>
          <a:p>
            <a:pPr marL="109728" indent="0">
              <a:buNone/>
            </a:pPr>
            <a:r>
              <a:rPr lang="en-US" sz="3200" b="1" dirty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r>
              <a:rPr lang="en-US" dirty="0" smtClean="0">
                <a:solidFill>
                  <a:schemeClr val="accent2"/>
                </a:solidFill>
              </a:rPr>
              <a:t>Features of JavaScript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106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3200" b="1" dirty="0"/>
              <a:t>Designed for creating network-Centric</a:t>
            </a:r>
          </a:p>
          <a:p>
            <a:pPr marL="109728" indent="0">
              <a:buNone/>
            </a:pPr>
            <a:r>
              <a:rPr lang="en-US" sz="3200" b="1" dirty="0"/>
              <a:t>    </a:t>
            </a:r>
            <a:r>
              <a:rPr lang="en-US" sz="3200" b="1" dirty="0" err="1"/>
              <a:t>applictions</a:t>
            </a:r>
            <a:endParaRPr lang="en-US" sz="3200" b="1" dirty="0"/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 Complementary &amp; integrated with Java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/>
              <a:t> </a:t>
            </a:r>
            <a:r>
              <a:rPr lang="en-US" sz="3200" b="1" dirty="0" smtClean="0"/>
              <a:t>Complementary &amp; integrated with HTML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/>
              <a:t> </a:t>
            </a:r>
            <a:r>
              <a:rPr lang="en-US" sz="3200" b="1" dirty="0" smtClean="0"/>
              <a:t>Open &amp; cross platform</a:t>
            </a:r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3054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endParaRPr lang="en-US" dirty="0" smtClean="0"/>
          </a:p>
          <a:p>
            <a:pPr marL="624078" indent="-514350">
              <a:buAutoNum type="arabicPeriod"/>
            </a:pPr>
            <a:r>
              <a:rPr lang="en-US" sz="3200" b="1" dirty="0" smtClean="0"/>
              <a:t>Interactive</a:t>
            </a:r>
          </a:p>
          <a:p>
            <a:pPr marL="624078" indent="-514350">
              <a:buAutoNum type="arabicPeriod"/>
            </a:pPr>
            <a:r>
              <a:rPr lang="en-US" sz="3200" b="1" dirty="0" smtClean="0"/>
              <a:t>Quick Action</a:t>
            </a:r>
          </a:p>
          <a:p>
            <a:pPr marL="624078" indent="-514350">
              <a:buAutoNum type="arabicPeriod"/>
            </a:pPr>
            <a:r>
              <a:rPr lang="en-US" sz="3200" b="1" dirty="0" smtClean="0"/>
              <a:t>Easy to use</a:t>
            </a:r>
          </a:p>
          <a:p>
            <a:pPr marL="624078" indent="-514350">
              <a:buAutoNum type="arabicPeriod"/>
            </a:pPr>
            <a:r>
              <a:rPr lang="en-US" sz="3200" b="1" dirty="0" smtClean="0"/>
              <a:t>Freely Available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  Advantages of  CSS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926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endParaRPr lang="en-US" sz="3200" b="1" dirty="0" smtClean="0"/>
          </a:p>
          <a:p>
            <a:pPr marL="624078" indent="-514350">
              <a:buAutoNum type="arabicPeriod"/>
            </a:pPr>
            <a:r>
              <a:rPr lang="en-US" sz="3200" b="1" dirty="0" smtClean="0"/>
              <a:t>Not Secure</a:t>
            </a:r>
          </a:p>
          <a:p>
            <a:pPr marL="624078" indent="-514350">
              <a:buFont typeface="Wingdings" pitchFamily="2" charset="2"/>
              <a:buAutoNum type="arabicPeriod"/>
            </a:pPr>
            <a:r>
              <a:rPr lang="en-US" sz="3200" b="1" dirty="0" smtClean="0"/>
              <a:t>Quality Assurance</a:t>
            </a:r>
          </a:p>
          <a:p>
            <a:pPr marL="624078" indent="-514350">
              <a:buFont typeface="Wingdings" pitchFamily="2" charset="2"/>
              <a:buAutoNum type="arabicPeriod"/>
            </a:pPr>
            <a:r>
              <a:rPr lang="en-US" sz="3200" b="1" dirty="0" smtClean="0"/>
              <a:t>Harmful</a:t>
            </a:r>
          </a:p>
          <a:p>
            <a:pPr marL="624078" indent="-514350">
              <a:buFont typeface="Wingdings" pitchFamily="2" charset="2"/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</a:t>
            </a:r>
            <a:r>
              <a:rPr lang="en-US" dirty="0" smtClean="0">
                <a:solidFill>
                  <a:schemeClr val="accent2"/>
                </a:solidFill>
              </a:rPr>
              <a:t>Disadvantages of CSS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2114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     </a:t>
            </a:r>
            <a:r>
              <a:rPr lang="en-US" dirty="0" smtClean="0">
                <a:solidFill>
                  <a:schemeClr val="accent2"/>
                </a:solidFill>
              </a:rPr>
              <a:t>Difference Between</a:t>
            </a:r>
            <a:br>
              <a:rPr lang="en-US" dirty="0" smtClean="0">
                <a:solidFill>
                  <a:schemeClr val="accent2"/>
                </a:solidFill>
              </a:rPr>
            </a:b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</a:rPr>
              <a:t>         JavaScript  &amp;  Java 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7800"/>
            <a:ext cx="9144000" cy="4419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0823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endParaRPr lang="en-US" sz="3600" b="1" dirty="0" smtClean="0"/>
          </a:p>
          <a:p>
            <a:pPr marL="624078" indent="-514350">
              <a:buFont typeface="+mj-lt"/>
              <a:buAutoNum type="arabicPeriod"/>
            </a:pPr>
            <a:r>
              <a:rPr lang="en-US" sz="3600" b="1" dirty="0" smtClean="0"/>
              <a:t> JavaScript </a:t>
            </a:r>
          </a:p>
          <a:p>
            <a:pPr marL="624078" indent="-514350">
              <a:buFont typeface="+mj-lt"/>
              <a:buAutoNum type="arabicPeriod"/>
            </a:pPr>
            <a:endParaRPr lang="en-US" sz="3600" b="1" dirty="0"/>
          </a:p>
          <a:p>
            <a:pPr marL="624078" indent="-514350">
              <a:buFont typeface="+mj-lt"/>
              <a:buAutoNum type="arabicPeriod"/>
            </a:pPr>
            <a:r>
              <a:rPr lang="en-US" sz="3600" b="1" dirty="0" smtClean="0"/>
              <a:t> VBScript</a:t>
            </a:r>
          </a:p>
          <a:p>
            <a:pPr marL="109728" indent="0">
              <a:buNone/>
            </a:pPr>
            <a:r>
              <a:rPr lang="en-US" sz="3600" b="1" dirty="0"/>
              <a:t> </a:t>
            </a:r>
            <a:r>
              <a:rPr lang="en-US" sz="3600" b="1" dirty="0" smtClean="0"/>
              <a:t>     </a:t>
            </a:r>
            <a:endParaRPr lang="en-US" sz="3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Client Side Scripting Languages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7663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 </a:t>
            </a:r>
            <a:r>
              <a:rPr lang="en-US" sz="3600" b="1" dirty="0" smtClean="0"/>
              <a:t>It is designed</a:t>
            </a:r>
          </a:p>
          <a:p>
            <a:pPr marL="109728" indent="0">
              <a:buNone/>
            </a:pPr>
            <a:r>
              <a:rPr lang="en-US" sz="3600" b="1" dirty="0"/>
              <a:t> </a:t>
            </a:r>
            <a:r>
              <a:rPr lang="en-US" sz="3600" b="1" dirty="0" smtClean="0"/>
              <a:t>   - Add Interactivity</a:t>
            </a:r>
          </a:p>
          <a:p>
            <a:pPr marL="109728" indent="0">
              <a:buNone/>
            </a:pPr>
            <a:r>
              <a:rPr lang="en-US" sz="3600" b="1" dirty="0"/>
              <a:t> </a:t>
            </a:r>
            <a:r>
              <a:rPr lang="en-US" sz="3600" b="1" dirty="0" smtClean="0"/>
              <a:t>   - Lines of interpretable </a:t>
            </a:r>
          </a:p>
          <a:p>
            <a:pPr marL="109728" indent="0">
              <a:buNone/>
            </a:pPr>
            <a:r>
              <a:rPr lang="en-US" sz="3600" b="1" dirty="0"/>
              <a:t> </a:t>
            </a:r>
            <a:r>
              <a:rPr lang="en-US" sz="3600" b="1" dirty="0" smtClean="0"/>
              <a:t>      Computer code</a:t>
            </a:r>
          </a:p>
          <a:p>
            <a:pPr marL="109728" indent="0">
              <a:buNone/>
            </a:pPr>
            <a:r>
              <a:rPr lang="en-US" sz="3600" b="1" dirty="0"/>
              <a:t> </a:t>
            </a:r>
            <a:r>
              <a:rPr lang="en-US" sz="3600" b="1" dirty="0" smtClean="0"/>
              <a:t>   - Programming tool</a:t>
            </a:r>
          </a:p>
          <a:p>
            <a:pPr marL="109728" indent="0">
              <a:buNone/>
            </a:pPr>
            <a:r>
              <a:rPr lang="en-US" sz="3600" b="1" dirty="0"/>
              <a:t> </a:t>
            </a:r>
            <a:r>
              <a:rPr lang="en-US" sz="3600" b="1" dirty="0" smtClean="0"/>
              <a:t>   - Embedded into HTML pages</a:t>
            </a:r>
          </a:p>
          <a:p>
            <a:pPr marL="109728" indent="0">
              <a:buNone/>
            </a:pPr>
            <a:r>
              <a:rPr lang="en-US" sz="3600" b="1" dirty="0"/>
              <a:t> </a:t>
            </a:r>
            <a:r>
              <a:rPr lang="en-US" sz="3600" b="1" dirty="0" smtClean="0"/>
              <a:t>   - Dynamic Text</a:t>
            </a:r>
            <a:endParaRPr lang="en-US" sz="3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             JavaScript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967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sz="3200" b="1" dirty="0" smtClean="0"/>
          </a:p>
          <a:p>
            <a:pPr>
              <a:buFontTx/>
              <a:buChar char="-"/>
            </a:pPr>
            <a:r>
              <a:rPr lang="en-US" sz="3200" b="1" dirty="0" smtClean="0"/>
              <a:t>Official Name: </a:t>
            </a:r>
            <a:r>
              <a:rPr lang="en-US" sz="3200" b="1" dirty="0" err="1" smtClean="0"/>
              <a:t>ECMAScript</a:t>
            </a:r>
            <a:endParaRPr lang="en-US" sz="3200" b="1" dirty="0" smtClean="0"/>
          </a:p>
          <a:p>
            <a:pPr>
              <a:buFontTx/>
              <a:buChar char="-"/>
            </a:pPr>
            <a:r>
              <a:rPr lang="en-US" sz="3200" b="1" dirty="0"/>
              <a:t> </a:t>
            </a:r>
            <a:r>
              <a:rPr lang="en-US" sz="3200" b="1" dirty="0" smtClean="0"/>
              <a:t>Web Pages</a:t>
            </a:r>
          </a:p>
          <a:p>
            <a:pPr>
              <a:buFontTx/>
              <a:buChar char="-"/>
            </a:pPr>
            <a:r>
              <a:rPr lang="en-US" sz="3200" b="1" dirty="0"/>
              <a:t> </a:t>
            </a:r>
            <a:r>
              <a:rPr lang="en-US" sz="3200" b="1" dirty="0" smtClean="0"/>
              <a:t>Validate Data</a:t>
            </a:r>
          </a:p>
          <a:p>
            <a:pPr>
              <a:buFontTx/>
              <a:buChar char="-"/>
            </a:pPr>
            <a:r>
              <a:rPr lang="en-US" sz="3200" b="1" dirty="0"/>
              <a:t> </a:t>
            </a:r>
            <a:r>
              <a:rPr lang="en-US" sz="3200" b="1" dirty="0" smtClean="0"/>
              <a:t>Create Cookies</a:t>
            </a:r>
          </a:p>
          <a:p>
            <a:pPr>
              <a:buFontTx/>
              <a:buChar char="-"/>
            </a:pPr>
            <a:r>
              <a:rPr lang="en-US" sz="3200" b="1" dirty="0"/>
              <a:t> </a:t>
            </a:r>
            <a:r>
              <a:rPr lang="en-US" sz="3200" b="1" dirty="0" smtClean="0"/>
              <a:t>Browsers</a:t>
            </a:r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             JavaScript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82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 </a:t>
            </a:r>
          </a:p>
          <a:p>
            <a:r>
              <a:rPr lang="en-US" dirty="0"/>
              <a:t> </a:t>
            </a:r>
            <a:r>
              <a:rPr lang="en-US" sz="3600" b="1" dirty="0" smtClean="0"/>
              <a:t>Features of JavaScript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Object Name,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Property Method</a:t>
            </a:r>
          </a:p>
          <a:p>
            <a:r>
              <a:rPr lang="en-US" sz="3600" b="1" dirty="0" smtClean="0"/>
              <a:t> Dot syntax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main event</a:t>
            </a:r>
            <a:endParaRPr lang="en-US" sz="3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1.</a:t>
            </a:r>
            <a:r>
              <a:rPr lang="en-US" u="sng" dirty="0" smtClean="0">
                <a:solidFill>
                  <a:schemeClr val="accent2"/>
                </a:solidFill>
              </a:rPr>
              <a:t>Basics of JavaScript Programming</a:t>
            </a:r>
            <a:endParaRPr lang="en-US" u="sng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9059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b="1" dirty="0" smtClean="0"/>
              <a:t>&lt;!DOCTYPE html&gt;</a:t>
            </a:r>
          </a:p>
          <a:p>
            <a:pPr marL="109728" indent="0">
              <a:buNone/>
            </a:pPr>
            <a:r>
              <a:rPr lang="en-US" sz="3200" b="1" dirty="0" smtClean="0"/>
              <a:t>&lt;html&gt;</a:t>
            </a:r>
          </a:p>
          <a:p>
            <a:pPr marL="109728" indent="0">
              <a:buNone/>
            </a:pPr>
            <a:r>
              <a:rPr lang="en-US" sz="3200" b="1" dirty="0" smtClean="0"/>
              <a:t>&lt;body&gt;</a:t>
            </a:r>
          </a:p>
          <a:p>
            <a:pPr marL="109728" indent="0">
              <a:buNone/>
            </a:pPr>
            <a:r>
              <a:rPr lang="en-US" sz="3200" b="1" dirty="0" smtClean="0"/>
              <a:t>&lt;script type=“text/</a:t>
            </a:r>
            <a:r>
              <a:rPr lang="en-US" sz="3200" b="1" dirty="0" err="1" smtClean="0"/>
              <a:t>javascript</a:t>
            </a:r>
            <a:r>
              <a:rPr lang="en-US" sz="3200" b="1" dirty="0" smtClean="0"/>
              <a:t>”&gt;</a:t>
            </a:r>
          </a:p>
          <a:p>
            <a:pPr marL="109728" indent="0">
              <a:buNone/>
            </a:pPr>
            <a:r>
              <a:rPr lang="en-US" sz="3200" b="1" dirty="0" smtClean="0"/>
              <a:t>Document.write(“Welcome to TY-CO”);</a:t>
            </a:r>
          </a:p>
          <a:p>
            <a:pPr marL="109728" indent="0">
              <a:buNone/>
            </a:pPr>
            <a:r>
              <a:rPr lang="en-US" sz="3200" b="1" dirty="0" smtClean="0"/>
              <a:t>&lt;/script&gt;</a:t>
            </a:r>
          </a:p>
          <a:p>
            <a:pPr marL="109728" indent="0">
              <a:buNone/>
            </a:pPr>
            <a:r>
              <a:rPr lang="en-US" sz="3200" b="1" dirty="0" smtClean="0"/>
              <a:t>&lt;/body&gt;</a:t>
            </a:r>
          </a:p>
          <a:p>
            <a:pPr marL="109728" indent="0">
              <a:buNone/>
            </a:pPr>
            <a:r>
              <a:rPr lang="en-US" sz="3200" b="1" dirty="0" smtClean="0"/>
              <a:t>&lt;/html&gt;</a:t>
            </a:r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     JavaScript  &amp; HTML page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0004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200" b="1" dirty="0" smtClean="0"/>
              <a:t>- </a:t>
            </a:r>
            <a:r>
              <a:rPr lang="en-US" sz="3200" b="1" dirty="0" err="1" smtClean="0"/>
              <a:t>Popular,Lightweight</a:t>
            </a:r>
            <a:r>
              <a:rPr lang="en-US" sz="3200" b="1" dirty="0" smtClean="0"/>
              <a:t> and an open source client Side language</a:t>
            </a:r>
          </a:p>
          <a:p>
            <a:pPr marL="109728" indent="0">
              <a:buNone/>
            </a:pPr>
            <a:r>
              <a:rPr lang="en-US" sz="3200" b="1" dirty="0" smtClean="0"/>
              <a:t>- A dynamic computer programming language</a:t>
            </a:r>
          </a:p>
          <a:p>
            <a:pPr marL="109728" indent="0">
              <a:buNone/>
            </a:pPr>
            <a:r>
              <a:rPr lang="en-US" sz="3200" b="1" dirty="0" smtClean="0"/>
              <a:t>- Used in many Game Development and Mobile  Application Development</a:t>
            </a:r>
          </a:p>
          <a:p>
            <a:pPr marL="109728" indent="0">
              <a:buNone/>
            </a:pPr>
            <a:r>
              <a:rPr lang="en-US" sz="3200" b="1" dirty="0" smtClean="0"/>
              <a:t>- Used as a part of web pages</a:t>
            </a:r>
          </a:p>
          <a:p>
            <a:pPr marL="109728" indent="0">
              <a:buNone/>
            </a:pPr>
            <a:r>
              <a:rPr lang="en-US" sz="3200" b="1" dirty="0" smtClean="0"/>
              <a:t>- An Interpreted Programming Language</a:t>
            </a:r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What is JavaScript Programming?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7107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560" y="1268760"/>
            <a:ext cx="7776864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Features of JavaScript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8234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AutoNum type="arabicPeriod"/>
            </a:pPr>
            <a:endParaRPr lang="en-US" sz="3200" b="1" dirty="0" smtClean="0"/>
          </a:p>
          <a:p>
            <a:pPr marL="624078" indent="-514350">
              <a:buAutoNum type="arabicPeriod"/>
            </a:pPr>
            <a:r>
              <a:rPr lang="en-US" sz="3200" b="1" dirty="0" smtClean="0"/>
              <a:t>Does not allow the reading or writing of files.</a:t>
            </a:r>
          </a:p>
          <a:p>
            <a:pPr marL="624078" indent="-514350">
              <a:buAutoNum type="arabicPeriod"/>
            </a:pPr>
            <a:r>
              <a:rPr lang="en-US" sz="3200" b="1" dirty="0" smtClean="0"/>
              <a:t>Cannot be used for network applications.</a:t>
            </a:r>
          </a:p>
          <a:p>
            <a:pPr marL="624078" indent="-514350">
              <a:buAutoNum type="arabicPeriod"/>
            </a:pPr>
            <a:r>
              <a:rPr lang="en-US" sz="3200" b="1" dirty="0" smtClean="0"/>
              <a:t>Does not have any multithreading or multiprocessor capabilities. </a:t>
            </a:r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   Limitations of JavaScript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8088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Script in &lt;head&gt; section-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b="1" dirty="0" smtClean="0"/>
              <a:t>&lt;head&gt;</a:t>
            </a:r>
          </a:p>
          <a:p>
            <a:pPr marL="109728" indent="0">
              <a:buNone/>
            </a:pPr>
            <a:r>
              <a:rPr lang="en-US" b="1" dirty="0" smtClean="0"/>
              <a:t>&lt;script…&gt;</a:t>
            </a:r>
          </a:p>
          <a:p>
            <a:pPr marL="109728" indent="0">
              <a:buNone/>
            </a:pPr>
            <a:r>
              <a:rPr lang="en-US" b="1" dirty="0" smtClean="0"/>
              <a:t>//JavaScript code</a:t>
            </a:r>
          </a:p>
          <a:p>
            <a:pPr marL="109728" indent="0">
              <a:buNone/>
            </a:pPr>
            <a:r>
              <a:rPr lang="en-US" b="1" dirty="0" smtClean="0"/>
              <a:t>&lt;/script&gt;</a:t>
            </a:r>
          </a:p>
          <a:p>
            <a:pPr marL="109728" indent="0">
              <a:buNone/>
            </a:pPr>
            <a:r>
              <a:rPr lang="en-US" b="1" dirty="0" smtClean="0"/>
              <a:t>&lt;/head&gt;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How to write JavaScript?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8588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Script in &lt;body&gt; section</a:t>
            </a:r>
          </a:p>
          <a:p>
            <a:pPr marL="109728" indent="0">
              <a:buNone/>
            </a:pPr>
            <a:endParaRPr lang="en-US" b="1" dirty="0" smtClean="0">
              <a:solidFill>
                <a:schemeClr val="accent4"/>
              </a:solidFill>
            </a:endParaRPr>
          </a:p>
          <a:p>
            <a:pPr marL="109728" indent="0">
              <a:buNone/>
            </a:pPr>
            <a:r>
              <a:rPr lang="en-US" b="1" dirty="0" smtClean="0"/>
              <a:t>&lt;body&gt;</a:t>
            </a:r>
          </a:p>
          <a:p>
            <a:pPr marL="109728" indent="0">
              <a:buNone/>
            </a:pPr>
            <a:r>
              <a:rPr lang="en-US" b="1" dirty="0" smtClean="0"/>
              <a:t>&lt;script….&gt;</a:t>
            </a:r>
          </a:p>
          <a:p>
            <a:pPr marL="109728" indent="0">
              <a:buNone/>
            </a:pPr>
            <a:r>
              <a:rPr lang="en-US" b="1" dirty="0" smtClean="0"/>
              <a:t>//JavaScript code</a:t>
            </a:r>
          </a:p>
          <a:p>
            <a:pPr marL="109728" indent="0">
              <a:buNone/>
            </a:pPr>
            <a:r>
              <a:rPr lang="en-US" b="1" dirty="0" smtClean="0"/>
              <a:t>&lt;/script&gt;</a:t>
            </a:r>
          </a:p>
          <a:p>
            <a:pPr marL="109728" indent="0">
              <a:buNone/>
            </a:pPr>
            <a:r>
              <a:rPr lang="en-US" b="1" dirty="0" smtClean="0"/>
              <a:t>&lt;/body&gt;</a:t>
            </a:r>
          </a:p>
          <a:p>
            <a:pPr marL="109728" indent="0">
              <a:buNone/>
            </a:pPr>
            <a:endParaRPr lang="en-US" b="1" dirty="0">
              <a:solidFill>
                <a:schemeClr val="accent4"/>
              </a:solidFill>
            </a:endParaRPr>
          </a:p>
          <a:p>
            <a:pPr marL="109728" indent="0">
              <a:buNone/>
            </a:pPr>
            <a:endParaRPr lang="en-US" b="1" dirty="0" smtClean="0">
              <a:solidFill>
                <a:schemeClr val="accent4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How to write JavaScript?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4500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r>
              <a:rPr lang="en-US" sz="3200" b="1" dirty="0" smtClean="0"/>
              <a:t>Language</a:t>
            </a:r>
          </a:p>
          <a:p>
            <a:pPr marL="109728" indent="0">
              <a:buNone/>
            </a:pPr>
            <a:endParaRPr lang="en-US" sz="3200" b="1" dirty="0" smtClean="0"/>
          </a:p>
          <a:p>
            <a:pPr marL="624078" indent="-514350">
              <a:buAutoNum type="arabicPeriod" startAt="2"/>
            </a:pPr>
            <a:r>
              <a:rPr lang="en-US" sz="3200" b="1" dirty="0" smtClean="0"/>
              <a:t>Type</a:t>
            </a:r>
          </a:p>
          <a:p>
            <a:pPr marL="109728" indent="0">
              <a:buNone/>
            </a:pPr>
            <a:endParaRPr lang="en-US" sz="3200" b="1" dirty="0" smtClean="0"/>
          </a:p>
          <a:p>
            <a:pPr marL="109728" indent="0">
              <a:buNone/>
            </a:pPr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r>
              <a:rPr lang="en-US" dirty="0" smtClean="0">
                <a:solidFill>
                  <a:schemeClr val="accent2"/>
                </a:solidFill>
              </a:rPr>
              <a:t>Attributes of </a:t>
            </a:r>
            <a:r>
              <a:rPr lang="en-US" dirty="0">
                <a:solidFill>
                  <a:schemeClr val="accent2"/>
                </a:solidFill>
              </a:rPr>
              <a:t>&lt;</a:t>
            </a:r>
            <a:r>
              <a:rPr lang="en-US" dirty="0" smtClean="0">
                <a:solidFill>
                  <a:schemeClr val="accent2"/>
                </a:solidFill>
              </a:rPr>
              <a:t>script&gt; tag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129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b="1" dirty="0" smtClean="0"/>
              <a:t>&lt;html&gt;</a:t>
            </a:r>
          </a:p>
          <a:p>
            <a:pPr marL="109728" indent="0">
              <a:buNone/>
            </a:pPr>
            <a:r>
              <a:rPr lang="en-US" b="1" dirty="0" smtClean="0"/>
              <a:t>&lt;script language=“Javascript” type=“text/javas cript”&gt;</a:t>
            </a:r>
          </a:p>
          <a:p>
            <a:pPr marL="109728" indent="0">
              <a:buNone/>
            </a:pPr>
            <a:r>
              <a:rPr lang="en-US" b="1" dirty="0" smtClean="0"/>
              <a:t>document.write(“Hello,world!”);</a:t>
            </a:r>
          </a:p>
          <a:p>
            <a:pPr marL="109728" indent="0">
              <a:buNone/>
            </a:pPr>
            <a:r>
              <a:rPr lang="en-US" b="1" dirty="0" smtClean="0"/>
              <a:t>&lt;/script&gt;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accent2"/>
                </a:solidFill>
              </a:rPr>
              <a:t>A simple program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2963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="1" dirty="0" smtClean="0"/>
              <a:t>It is a collection of named values and these named values are properties of object.</a:t>
            </a:r>
          </a:p>
          <a:p>
            <a:pPr>
              <a:buFontTx/>
              <a:buChar char="-"/>
            </a:pPr>
            <a:r>
              <a:rPr lang="en-US" b="1" dirty="0" smtClean="0"/>
              <a:t>Used in web pages</a:t>
            </a:r>
          </a:p>
          <a:p>
            <a:pPr>
              <a:buFontTx/>
              <a:buChar char="-"/>
            </a:pPr>
            <a:r>
              <a:rPr lang="en-US" b="1" dirty="0" smtClean="0"/>
              <a:t>Uniquely identified by a name IDs in web pages</a:t>
            </a:r>
          </a:p>
          <a:p>
            <a:pPr>
              <a:buFontTx/>
              <a:buChar char="-"/>
            </a:pPr>
            <a:r>
              <a:rPr lang="en-US" b="1" dirty="0" smtClean="0"/>
              <a:t>Supports various objects like </a:t>
            </a:r>
            <a:r>
              <a:rPr lang="en-US" b="1" dirty="0" err="1" smtClean="0"/>
              <a:t>documents,forms,button,window</a:t>
            </a:r>
            <a:r>
              <a:rPr lang="en-US" b="1" dirty="0" smtClean="0"/>
              <a:t> etc.</a:t>
            </a:r>
          </a:p>
          <a:p>
            <a:pPr>
              <a:buFontTx/>
              <a:buChar char="-"/>
            </a:pPr>
            <a:r>
              <a:rPr lang="en-US" b="1" dirty="0" smtClean="0"/>
              <a:t>Created with  curly brackets{} with an optional list of properties.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1.Object Name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0875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/>
          <a:lstStyle/>
          <a:p>
            <a:pPr marL="109728" indent="0">
              <a:buNone/>
            </a:pPr>
            <a:endParaRPr lang="en-US" sz="2400" dirty="0" smtClean="0"/>
          </a:p>
          <a:p>
            <a:pPr marL="109728" indent="0">
              <a:buNone/>
            </a:pPr>
            <a:r>
              <a:rPr lang="en-US" sz="2400" b="1" dirty="0" smtClean="0"/>
              <a:t>&lt;script language=“</a:t>
            </a:r>
            <a:r>
              <a:rPr lang="en-US" sz="2400" b="1" dirty="0" err="1" smtClean="0"/>
              <a:t>javascript”type</a:t>
            </a:r>
            <a:r>
              <a:rPr lang="en-US" sz="2400" b="1" dirty="0" smtClean="0"/>
              <a:t>=“text/</a:t>
            </a:r>
            <a:r>
              <a:rPr lang="en-US" sz="2400" b="1" dirty="0" err="1" smtClean="0"/>
              <a:t>javascript</a:t>
            </a:r>
            <a:r>
              <a:rPr lang="en-US" sz="2400" b="1" dirty="0" smtClean="0"/>
              <a:t>”&gt;</a:t>
            </a:r>
          </a:p>
          <a:p>
            <a:pPr marL="109728" indent="0">
              <a:buNone/>
            </a:pPr>
            <a:r>
              <a:rPr lang="en-US" sz="2400" b="1" dirty="0" smtClean="0"/>
              <a:t>var student={</a:t>
            </a:r>
          </a:p>
          <a:p>
            <a:pPr marL="109728" indent="0"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name: “Vijay”,</a:t>
            </a:r>
          </a:p>
          <a:p>
            <a:pPr marL="109728" indent="0"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age:21,</a:t>
            </a:r>
          </a:p>
          <a:p>
            <a:pPr marL="109728" indent="0"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</a:t>
            </a:r>
            <a:r>
              <a:rPr lang="en-US" sz="2400" b="1" dirty="0" err="1" smtClean="0"/>
              <a:t>year:“TY</a:t>
            </a:r>
            <a:r>
              <a:rPr lang="en-US" sz="2400" b="1" dirty="0" smtClean="0"/>
              <a:t>”</a:t>
            </a:r>
          </a:p>
          <a:p>
            <a:pPr marL="109728" indent="0">
              <a:buNone/>
            </a:pPr>
            <a:r>
              <a:rPr lang="en-US" sz="2400" b="1" dirty="0" smtClean="0"/>
              <a:t>};</a:t>
            </a:r>
          </a:p>
          <a:p>
            <a:pPr marL="109728" indent="0">
              <a:buNone/>
            </a:pPr>
            <a:r>
              <a:rPr lang="en-US" sz="2400" b="1" dirty="0" smtClean="0"/>
              <a:t>&lt;/script&gt;</a:t>
            </a:r>
          </a:p>
          <a:p>
            <a:pPr marL="109728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63716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  <a:r>
              <a:rPr lang="en-US" sz="3200" b="1" dirty="0" smtClean="0"/>
              <a:t>A Script is a program that automates the execution of tasks which could alternatively be executed one-by-one by human operator.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 Script can be used –</a:t>
            </a:r>
          </a:p>
          <a:p>
            <a:pPr marL="109728" indent="0">
              <a:buNone/>
            </a:pPr>
            <a:r>
              <a:rPr lang="en-US" sz="3200" b="1" dirty="0" smtClean="0"/>
              <a:t>    - Software Application</a:t>
            </a:r>
          </a:p>
          <a:p>
            <a:pPr marL="109728" indent="0"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- Web Pages</a:t>
            </a:r>
          </a:p>
          <a:p>
            <a:pPr marL="109728" indent="0"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- Shells of operating System etc.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Script: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836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5486400"/>
          </a:xfrm>
        </p:spPr>
        <p:txBody>
          <a:bodyPr/>
          <a:lstStyle/>
          <a:p>
            <a:pPr marL="109728" indent="0">
              <a:buNone/>
            </a:pPr>
            <a:endParaRPr lang="en-US" b="1" dirty="0" smtClean="0"/>
          </a:p>
          <a:p>
            <a:pPr marL="109728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The ‘new’ keyword is used to create instance of</a:t>
            </a:r>
          </a:p>
          <a:p>
            <a:pPr marL="109728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An object.</a:t>
            </a:r>
          </a:p>
          <a:p>
            <a:pPr marL="109728" indent="0">
              <a:buNone/>
            </a:pPr>
            <a:endParaRPr lang="en-US" sz="2400" b="1" dirty="0" smtClean="0"/>
          </a:p>
          <a:p>
            <a:pPr marL="109728" indent="0">
              <a:buNone/>
            </a:pPr>
            <a:endParaRPr lang="en-US" sz="2400" b="1" dirty="0"/>
          </a:p>
          <a:p>
            <a:pPr marL="109728" indent="0">
              <a:buNone/>
            </a:pPr>
            <a:r>
              <a:rPr lang="en-US" sz="2400" b="1" dirty="0" smtClean="0"/>
              <a:t>&lt;</a:t>
            </a:r>
            <a:r>
              <a:rPr lang="en-US" sz="2400" b="1" dirty="0"/>
              <a:t>script language=“</a:t>
            </a:r>
            <a:r>
              <a:rPr lang="en-US" sz="2400" b="1" dirty="0" err="1"/>
              <a:t>javascript”type</a:t>
            </a:r>
            <a:r>
              <a:rPr lang="en-US" sz="2400" b="1" dirty="0"/>
              <a:t>=“text/</a:t>
            </a:r>
            <a:r>
              <a:rPr lang="en-US" sz="2400" b="1" dirty="0" err="1"/>
              <a:t>javascript</a:t>
            </a:r>
            <a:r>
              <a:rPr lang="en-US" sz="2400" b="1" dirty="0" smtClean="0"/>
              <a:t>”&gt;</a:t>
            </a:r>
          </a:p>
          <a:p>
            <a:pPr marL="109728" indent="0">
              <a:buNone/>
            </a:pPr>
            <a:r>
              <a:rPr lang="en-US" sz="2400" b="1" dirty="0" smtClean="0"/>
              <a:t>Var student=new Object();</a:t>
            </a:r>
          </a:p>
          <a:p>
            <a:pPr marL="109728" indent="0">
              <a:buNone/>
            </a:pPr>
            <a:r>
              <a:rPr lang="en-US" sz="2400" b="1" dirty="0" smtClean="0"/>
              <a:t>Student.name=“</a:t>
            </a:r>
            <a:r>
              <a:rPr lang="en-US" sz="2400" b="1" dirty="0" err="1" smtClean="0"/>
              <a:t>abc</a:t>
            </a:r>
            <a:r>
              <a:rPr lang="en-US" sz="2400" b="1" dirty="0" smtClean="0"/>
              <a:t>”;</a:t>
            </a:r>
          </a:p>
          <a:p>
            <a:pPr marL="109728" indent="0">
              <a:buNone/>
            </a:pPr>
            <a:r>
              <a:rPr lang="en-US" sz="2400" b="1" dirty="0" err="1" smtClean="0"/>
              <a:t>Student.age</a:t>
            </a:r>
            <a:r>
              <a:rPr lang="en-US" sz="2400" b="1" dirty="0" smtClean="0"/>
              <a:t>=21;</a:t>
            </a:r>
          </a:p>
          <a:p>
            <a:pPr marL="109728" indent="0">
              <a:buNone/>
            </a:pPr>
            <a:r>
              <a:rPr lang="en-US" sz="2400" b="1" dirty="0" smtClean="0"/>
              <a:t>&lt;/script&gt;</a:t>
            </a:r>
            <a:endParaRPr lang="en-US" sz="2400" b="1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8444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b="1" dirty="0" smtClean="0"/>
              <a:t>A property is a value associated with an object.</a:t>
            </a:r>
          </a:p>
          <a:p>
            <a:pPr>
              <a:buFontTx/>
              <a:buChar char="-"/>
            </a:pPr>
            <a:r>
              <a:rPr lang="en-US" b="1" dirty="0" smtClean="0"/>
              <a:t>A Property is a </a:t>
            </a:r>
            <a:r>
              <a:rPr lang="en-US" b="1" dirty="0" smtClean="0">
                <a:solidFill>
                  <a:srgbClr val="FF0000"/>
                </a:solidFill>
              </a:rPr>
              <a:t>“key:value” </a:t>
            </a:r>
            <a:r>
              <a:rPr lang="en-US" b="1" dirty="0" smtClean="0"/>
              <a:t>pair,</a:t>
            </a:r>
          </a:p>
          <a:p>
            <a:pPr>
              <a:buFontTx/>
              <a:buChar char="-"/>
            </a:pPr>
            <a:r>
              <a:rPr lang="en-US" b="1" dirty="0" smtClean="0">
                <a:solidFill>
                  <a:srgbClr val="FF0000"/>
                </a:solidFill>
              </a:rPr>
              <a:t>Key(a property name) </a:t>
            </a:r>
            <a:r>
              <a:rPr lang="en-US" b="1" dirty="0" smtClean="0"/>
              <a:t>is always a string.</a:t>
            </a:r>
          </a:p>
          <a:p>
            <a:pPr>
              <a:buFontTx/>
              <a:buChar char="-"/>
            </a:pPr>
            <a:r>
              <a:rPr lang="en-US" b="1" dirty="0" smtClean="0">
                <a:solidFill>
                  <a:srgbClr val="FF0000"/>
                </a:solidFill>
              </a:rPr>
              <a:t>Value( a property value) </a:t>
            </a:r>
            <a:r>
              <a:rPr lang="en-US" b="1" dirty="0" smtClean="0"/>
              <a:t>can be any data type.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2.Property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550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b="1" dirty="0" smtClean="0"/>
              <a:t>&lt;html&gt;</a:t>
            </a:r>
          </a:p>
          <a:p>
            <a:pPr marL="109728" indent="0">
              <a:buNone/>
            </a:pPr>
            <a:r>
              <a:rPr lang="en-US" b="1" dirty="0" smtClean="0"/>
              <a:t>&lt;head&gt;</a:t>
            </a:r>
          </a:p>
          <a:p>
            <a:pPr marL="109728" indent="0">
              <a:buNone/>
            </a:pPr>
            <a:r>
              <a:rPr lang="en-US" b="1" dirty="0" smtClean="0"/>
              <a:t>&lt;title&gt;Object Property&lt;/title&gt;</a:t>
            </a:r>
          </a:p>
          <a:p>
            <a:pPr marL="109728" indent="0">
              <a:buNone/>
            </a:pPr>
            <a:r>
              <a:rPr lang="en-US" sz="2800" b="1" dirty="0" smtClean="0"/>
              <a:t>&lt;</a:t>
            </a:r>
            <a:r>
              <a:rPr lang="en-US" sz="2800" b="1" dirty="0"/>
              <a:t>script language=“</a:t>
            </a:r>
            <a:r>
              <a:rPr lang="en-US" sz="2800" b="1" dirty="0" err="1"/>
              <a:t>javascript”type</a:t>
            </a:r>
            <a:r>
              <a:rPr lang="en-US" sz="2800" b="1" dirty="0"/>
              <a:t>=“text/</a:t>
            </a:r>
            <a:r>
              <a:rPr lang="en-US" sz="2800" b="1" dirty="0" err="1"/>
              <a:t>javascript</a:t>
            </a:r>
            <a:r>
              <a:rPr lang="en-US" sz="2800" b="1" dirty="0"/>
              <a:t>”&gt;</a:t>
            </a:r>
          </a:p>
          <a:p>
            <a:pPr marL="109728" indent="0">
              <a:buNone/>
            </a:pPr>
            <a:r>
              <a:rPr lang="en-US" sz="2800" b="1" dirty="0"/>
              <a:t>var student={</a:t>
            </a:r>
          </a:p>
          <a:p>
            <a:pPr marL="109728" indent="0">
              <a:buNone/>
            </a:pPr>
            <a:r>
              <a:rPr lang="en-US" sz="2800" b="1" dirty="0"/>
              <a:t>    name: “Vijay”,</a:t>
            </a:r>
          </a:p>
          <a:p>
            <a:pPr marL="109728" indent="0">
              <a:buNone/>
            </a:pPr>
            <a:r>
              <a:rPr lang="en-US" sz="2800" b="1" dirty="0"/>
              <a:t>    age:21,</a:t>
            </a:r>
          </a:p>
          <a:p>
            <a:pPr marL="109728" indent="0">
              <a:buNone/>
            </a:pPr>
            <a:r>
              <a:rPr lang="en-US" sz="2800" b="1" dirty="0"/>
              <a:t>    </a:t>
            </a:r>
            <a:r>
              <a:rPr lang="en-US" sz="2800" b="1" dirty="0" err="1"/>
              <a:t>year:“TY</a:t>
            </a:r>
            <a:r>
              <a:rPr lang="en-US" sz="2800" b="1" dirty="0"/>
              <a:t>”</a:t>
            </a:r>
          </a:p>
          <a:p>
            <a:pPr marL="109728" indent="0">
              <a:buNone/>
            </a:pPr>
            <a:r>
              <a:rPr lang="en-US" sz="2800" b="1" dirty="0"/>
              <a:t>};</a:t>
            </a:r>
          </a:p>
          <a:p>
            <a:pPr marL="109728" indent="0">
              <a:buNone/>
            </a:pPr>
            <a:endParaRPr lang="en-US" sz="2800" b="1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JavaScript Code for Property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9491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8548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 smtClean="0"/>
              <a:t>  </a:t>
            </a:r>
            <a:r>
              <a:rPr lang="en-US" b="1" dirty="0" err="1" smtClean="0"/>
              <a:t>document.write</a:t>
            </a:r>
            <a:r>
              <a:rPr lang="en-US" b="1" dirty="0" smtClean="0"/>
              <a:t>(student.name);</a:t>
            </a:r>
          </a:p>
          <a:p>
            <a:pPr marL="109728" indent="0">
              <a:buNone/>
            </a:pPr>
            <a:r>
              <a:rPr lang="en-US" b="1" dirty="0" smtClean="0"/>
              <a:t>&lt;/script&gt;</a:t>
            </a:r>
          </a:p>
          <a:p>
            <a:pPr marL="109728" indent="0">
              <a:buNone/>
            </a:pPr>
            <a:r>
              <a:rPr lang="en-US" b="1" dirty="0" smtClean="0"/>
              <a:t>&lt;/head&gt;</a:t>
            </a:r>
          </a:p>
          <a:p>
            <a:pPr marL="109728" indent="0">
              <a:buNone/>
            </a:pPr>
            <a:r>
              <a:rPr lang="en-US" b="1" dirty="0" smtClean="0"/>
              <a:t>&lt;body&gt;</a:t>
            </a:r>
          </a:p>
          <a:p>
            <a:pPr marL="109728" indent="0">
              <a:buNone/>
            </a:pPr>
            <a:r>
              <a:rPr lang="en-US" b="1" dirty="0" smtClean="0"/>
              <a:t>&lt;/body&gt;</a:t>
            </a:r>
          </a:p>
          <a:p>
            <a:pPr marL="109728" indent="0">
              <a:buNone/>
            </a:pPr>
            <a:r>
              <a:rPr lang="en-US" b="1" dirty="0" smtClean="0"/>
              <a:t>&lt;/html&gt;</a:t>
            </a:r>
          </a:p>
          <a:p>
            <a:pPr marL="109728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Output:</a:t>
            </a:r>
          </a:p>
          <a:p>
            <a:pPr marL="109728" indent="0">
              <a:buNone/>
            </a:pP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Vijay</a:t>
            </a:r>
          </a:p>
          <a:p>
            <a:pPr marL="109728" indent="0">
              <a:buNone/>
            </a:pPr>
            <a:r>
              <a:rPr lang="en-US" b="1" dirty="0" smtClean="0"/>
              <a:t>Declare 3 properties</a:t>
            </a:r>
          </a:p>
          <a:p>
            <a:pPr marL="624078" indent="-514350">
              <a:buAutoNum type="arabicPeriod"/>
            </a:pPr>
            <a:r>
              <a:rPr lang="en-US" b="1" dirty="0" smtClean="0"/>
              <a:t>Name with value </a:t>
            </a:r>
            <a:r>
              <a:rPr lang="en-US" b="1" dirty="0" smtClean="0">
                <a:solidFill>
                  <a:schemeClr val="accent2"/>
                </a:solidFill>
              </a:rPr>
              <a:t>“Vijay”.</a:t>
            </a:r>
          </a:p>
          <a:p>
            <a:pPr marL="624078" indent="-514350">
              <a:buAutoNum type="arabicPeriod"/>
            </a:pPr>
            <a:r>
              <a:rPr lang="en-US" b="1" dirty="0" smtClean="0"/>
              <a:t>Age with value </a:t>
            </a:r>
            <a:r>
              <a:rPr lang="en-US" b="1" dirty="0" smtClean="0">
                <a:solidFill>
                  <a:schemeClr val="accent2"/>
                </a:solidFill>
              </a:rPr>
              <a:t>“21”.</a:t>
            </a:r>
          </a:p>
          <a:p>
            <a:pPr marL="624078" indent="-514350">
              <a:buAutoNum type="arabicPeriod"/>
            </a:pPr>
            <a:r>
              <a:rPr lang="en-US" b="1" dirty="0" smtClean="0"/>
              <a:t>Year with value </a:t>
            </a:r>
            <a:r>
              <a:rPr lang="en-US" b="1" dirty="0" smtClean="0">
                <a:solidFill>
                  <a:schemeClr val="accent2"/>
                </a:solidFill>
              </a:rPr>
              <a:t>“TY”.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6211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89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b="1" dirty="0" smtClean="0"/>
              <a:t>A set of instructions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/>
              <a:t>A submit button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/>
              <a:t>The Kinds of Methods that are used differ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/>
              <a:t>Program for method</a:t>
            </a:r>
            <a:endParaRPr lang="en-US" sz="3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3.Method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9578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For accessing an object properties and methods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For Example, write method:</a:t>
            </a:r>
          </a:p>
          <a:p>
            <a:pPr marL="109728" indent="0">
              <a:buNone/>
            </a:pPr>
            <a:r>
              <a:rPr lang="en-US" sz="3200" b="1" dirty="0" smtClean="0"/>
              <a:t>   </a:t>
            </a:r>
            <a:r>
              <a:rPr lang="en-US" sz="3200" b="1" dirty="0" err="1" smtClean="0"/>
              <a:t>document.write</a:t>
            </a:r>
            <a:r>
              <a:rPr lang="en-US" sz="3200" b="1" dirty="0" smtClean="0"/>
              <a:t>()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/>
              <a:t> </a:t>
            </a:r>
            <a:r>
              <a:rPr lang="en-US" sz="3200" b="1" dirty="0" smtClean="0"/>
              <a:t> Separates the name of the object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/>
              <a:t> </a:t>
            </a:r>
            <a:r>
              <a:rPr lang="en-US" sz="3200" b="1" dirty="0" smtClean="0"/>
              <a:t> First part is the name of the object and</a:t>
            </a:r>
          </a:p>
          <a:p>
            <a:pPr marL="109728" indent="0"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second </a:t>
            </a:r>
            <a:r>
              <a:rPr lang="en-US" sz="3200" b="1" dirty="0"/>
              <a:t>part is either a property or method.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4.Dot syntax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4861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sz="3200" b="1" dirty="0" smtClean="0"/>
              <a:t>The way to start executing your code like mouse click, button click.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/>
              <a:t> </a:t>
            </a:r>
            <a:r>
              <a:rPr lang="en-US" sz="3200" b="1" dirty="0" smtClean="0"/>
              <a:t>With the help of event handling.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/>
              <a:t> </a:t>
            </a:r>
            <a:r>
              <a:rPr lang="en-US" sz="3200" b="1" dirty="0" smtClean="0"/>
              <a:t>Event Handling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/>
              <a:t> </a:t>
            </a:r>
            <a:r>
              <a:rPr lang="en-US" sz="3200" b="1" dirty="0" smtClean="0"/>
              <a:t>Event handler</a:t>
            </a:r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5.Main Event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0488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b="1" dirty="0"/>
              <a:t>V</a:t>
            </a:r>
            <a:r>
              <a:rPr lang="en-US" b="1" dirty="0" smtClean="0"/>
              <a:t>ariables can hold values of any data type.</a:t>
            </a: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var </a:t>
            </a:r>
            <a:r>
              <a:rPr lang="en-US" b="1" dirty="0" smtClean="0"/>
              <a:t>keyword is used to specify the data type.</a:t>
            </a:r>
          </a:p>
          <a:p>
            <a:pPr>
              <a:buFont typeface="Wingdings" pitchFamily="2" charset="2"/>
              <a:buChar char="Ø"/>
            </a:pPr>
            <a:r>
              <a:rPr lang="en-US" b="1" dirty="0"/>
              <a:t> </a:t>
            </a:r>
            <a:r>
              <a:rPr lang="en-US" b="1" dirty="0" smtClean="0"/>
              <a:t>Values used by </a:t>
            </a:r>
            <a:r>
              <a:rPr lang="en-US" b="1" dirty="0" err="1" smtClean="0"/>
              <a:t>javascript</a:t>
            </a:r>
            <a:r>
              <a:rPr lang="en-US" b="1" dirty="0" smtClean="0"/>
              <a:t>:</a:t>
            </a:r>
          </a:p>
          <a:p>
            <a:pPr marL="109728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accent2"/>
                </a:solidFill>
              </a:rPr>
              <a:t>1.Number</a:t>
            </a:r>
          </a:p>
          <a:p>
            <a:pPr marL="109728" indent="0">
              <a:buNone/>
            </a:pP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b="1" dirty="0" smtClean="0">
                <a:solidFill>
                  <a:schemeClr val="accent2"/>
                </a:solidFill>
              </a:rPr>
              <a:t> 2.String</a:t>
            </a:r>
          </a:p>
          <a:p>
            <a:pPr marL="109728" indent="0">
              <a:buNone/>
            </a:pP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b="1" dirty="0" smtClean="0">
                <a:solidFill>
                  <a:schemeClr val="accent2"/>
                </a:solidFill>
              </a:rPr>
              <a:t> 3.Boolean</a:t>
            </a:r>
          </a:p>
          <a:p>
            <a:pPr marL="109728" indent="0">
              <a:buNone/>
            </a:pP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b="1" dirty="0" smtClean="0">
                <a:solidFill>
                  <a:schemeClr val="accent2"/>
                </a:solidFill>
              </a:rPr>
              <a:t> 4.Null</a:t>
            </a:r>
          </a:p>
          <a:p>
            <a:pPr marL="109728" indent="0">
              <a:buNone/>
            </a:pP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b="1" dirty="0" smtClean="0">
                <a:solidFill>
                  <a:schemeClr val="accent2"/>
                </a:solidFill>
              </a:rPr>
              <a:t> 5.Objects</a:t>
            </a:r>
          </a:p>
          <a:p>
            <a:pPr marL="109728" indent="0">
              <a:buNone/>
            </a:pPr>
            <a:r>
              <a:rPr lang="en-US" b="1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* Values and Variables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5436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854891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200" b="1" dirty="0" smtClean="0">
                <a:solidFill>
                  <a:schemeClr val="accent2"/>
                </a:solidFill>
              </a:rPr>
              <a:t>1.Number:</a:t>
            </a:r>
          </a:p>
          <a:p>
            <a:pPr marL="109728" indent="0"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- A number is a numeric value.</a:t>
            </a:r>
          </a:p>
          <a:p>
            <a:pPr marL="109728" indent="0"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- </a:t>
            </a:r>
            <a:r>
              <a:rPr lang="en-US" sz="3200" b="1" dirty="0" err="1" smtClean="0"/>
              <a:t>e.g.:</a:t>
            </a:r>
            <a:r>
              <a:rPr lang="en-US" sz="3200" b="1" dirty="0" err="1" smtClean="0">
                <a:solidFill>
                  <a:schemeClr val="accent2"/>
                </a:solidFill>
              </a:rPr>
              <a:t>var</a:t>
            </a:r>
            <a:r>
              <a:rPr lang="en-US" sz="3200" b="1" dirty="0" smtClean="0">
                <a:solidFill>
                  <a:schemeClr val="accent2"/>
                </a:solidFill>
              </a:rPr>
              <a:t> a=20;</a:t>
            </a:r>
          </a:p>
          <a:p>
            <a:pPr marL="109728" indent="0">
              <a:buNone/>
            </a:pPr>
            <a:r>
              <a:rPr lang="en-US" sz="3200" b="1" dirty="0" smtClean="0">
                <a:solidFill>
                  <a:schemeClr val="accent2"/>
                </a:solidFill>
              </a:rPr>
              <a:t>2.String:</a:t>
            </a:r>
          </a:p>
          <a:p>
            <a:pPr marL="109728" indent="0"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- A string is a sequence of characters.</a:t>
            </a:r>
          </a:p>
          <a:p>
            <a:pPr marL="109728" indent="0"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- </a:t>
            </a:r>
            <a:r>
              <a:rPr lang="en-US" sz="3200" b="1" dirty="0" err="1" smtClean="0"/>
              <a:t>e.g.:</a:t>
            </a:r>
            <a:r>
              <a:rPr lang="en-US" sz="3200" b="1" dirty="0" err="1" smtClean="0">
                <a:solidFill>
                  <a:schemeClr val="accent2"/>
                </a:solidFill>
              </a:rPr>
              <a:t>var</a:t>
            </a:r>
            <a:r>
              <a:rPr lang="en-US" sz="3200" b="1" dirty="0" smtClean="0">
                <a:solidFill>
                  <a:schemeClr val="accent2"/>
                </a:solidFill>
              </a:rPr>
              <a:t> city=“</a:t>
            </a:r>
            <a:r>
              <a:rPr lang="en-US" sz="3200" b="1" dirty="0" err="1" smtClean="0">
                <a:solidFill>
                  <a:schemeClr val="accent2"/>
                </a:solidFill>
              </a:rPr>
              <a:t>pune</a:t>
            </a:r>
            <a:r>
              <a:rPr lang="en-US" sz="3200" b="1" dirty="0" smtClean="0">
                <a:solidFill>
                  <a:schemeClr val="accent2"/>
                </a:solidFill>
              </a:rPr>
              <a:t>”;</a:t>
            </a:r>
          </a:p>
          <a:p>
            <a:pPr marL="109728" indent="0">
              <a:buNone/>
            </a:pPr>
            <a:r>
              <a:rPr lang="en-US" sz="3200" b="1" dirty="0" smtClean="0">
                <a:solidFill>
                  <a:schemeClr val="accent2"/>
                </a:solidFill>
              </a:rPr>
              <a:t>3.Boolean:</a:t>
            </a:r>
          </a:p>
          <a:p>
            <a:pPr marL="109728" indent="0"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- A Boolean is a value-either false or true.</a:t>
            </a:r>
          </a:p>
          <a:p>
            <a:pPr marL="109728" indent="0"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- </a:t>
            </a:r>
            <a:r>
              <a:rPr lang="en-US" sz="3200" b="1" dirty="0" err="1" smtClean="0"/>
              <a:t>e.g.:</a:t>
            </a:r>
            <a:r>
              <a:rPr lang="en-US" sz="3200" b="1" dirty="0" err="1" smtClean="0">
                <a:solidFill>
                  <a:schemeClr val="accent2"/>
                </a:solidFill>
              </a:rPr>
              <a:t>var</a:t>
            </a:r>
            <a:r>
              <a:rPr lang="en-US" sz="3200" b="1" dirty="0" smtClean="0">
                <a:solidFill>
                  <a:schemeClr val="accent2"/>
                </a:solidFill>
              </a:rPr>
              <a:t> b=true;</a:t>
            </a:r>
          </a:p>
        </p:txBody>
      </p:sp>
    </p:spTree>
    <p:extLst>
      <p:ext uri="{BB962C8B-B14F-4D97-AF65-F5344CB8AC3E}">
        <p14:creationId xmlns:p14="http://schemas.microsoft.com/office/powerpoint/2010/main" val="33306155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78691"/>
          </a:xfrm>
        </p:spPr>
        <p:txBody>
          <a:bodyPr/>
          <a:lstStyle/>
          <a:p>
            <a:pPr marL="109728" indent="0">
              <a:buNone/>
            </a:pPr>
            <a:r>
              <a:rPr lang="en-US" sz="3200" b="1" dirty="0">
                <a:solidFill>
                  <a:schemeClr val="accent2"/>
                </a:solidFill>
              </a:rPr>
              <a:t>4.Null:</a:t>
            </a:r>
          </a:p>
          <a:p>
            <a:pPr marL="109728" indent="0">
              <a:buNone/>
            </a:pPr>
            <a:r>
              <a:rPr lang="en-US" sz="3200" b="1" dirty="0"/>
              <a:t>    - Null value means no value at all.</a:t>
            </a:r>
          </a:p>
          <a:p>
            <a:pPr marL="109728" indent="0">
              <a:buNone/>
            </a:pPr>
            <a:r>
              <a:rPr lang="en-US" sz="3200" b="1" dirty="0"/>
              <a:t>    -e.g.:</a:t>
            </a:r>
            <a:r>
              <a:rPr lang="en-US" sz="3200" b="1" dirty="0">
                <a:solidFill>
                  <a:schemeClr val="accent2"/>
                </a:solidFill>
              </a:rPr>
              <a:t>var i=null</a:t>
            </a:r>
            <a:r>
              <a:rPr lang="en-US" sz="3200" b="1" dirty="0" smtClean="0">
                <a:solidFill>
                  <a:schemeClr val="accent2"/>
                </a:solidFill>
              </a:rPr>
              <a:t>;</a:t>
            </a:r>
          </a:p>
          <a:p>
            <a:pPr marL="109728" indent="0">
              <a:buNone/>
            </a:pPr>
            <a:r>
              <a:rPr lang="en-US" sz="3200" b="1" dirty="0" smtClean="0">
                <a:solidFill>
                  <a:schemeClr val="accent2"/>
                </a:solidFill>
              </a:rPr>
              <a:t>5.Objects:</a:t>
            </a:r>
          </a:p>
          <a:p>
            <a:pPr marL="109728" indent="0">
              <a:buNone/>
            </a:pP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smtClean="0">
                <a:solidFill>
                  <a:schemeClr val="accent2"/>
                </a:solidFill>
              </a:rPr>
              <a:t>   </a:t>
            </a:r>
            <a:r>
              <a:rPr lang="en-US" sz="3200" b="1" dirty="0" smtClean="0"/>
              <a:t>-Instance which can access members.</a:t>
            </a:r>
          </a:p>
          <a:p>
            <a:pPr marL="109728" indent="0">
              <a:buNone/>
            </a:pP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smtClean="0">
                <a:solidFill>
                  <a:schemeClr val="accent2"/>
                </a:solidFill>
              </a:rPr>
              <a:t>   </a:t>
            </a:r>
            <a:r>
              <a:rPr lang="en-US" sz="3200" b="1" dirty="0" smtClean="0"/>
              <a:t>-e.g.</a:t>
            </a:r>
            <a:r>
              <a:rPr lang="en-US" sz="3200" b="1" dirty="0" smtClean="0">
                <a:solidFill>
                  <a:schemeClr val="accent2"/>
                </a:solidFill>
              </a:rPr>
              <a:t>var</a:t>
            </a:r>
            <a:r>
              <a:rPr lang="en-US" sz="3200" b="1" dirty="0" smtClean="0"/>
              <a:t> </a:t>
            </a:r>
            <a:r>
              <a:rPr lang="en-US" sz="3200" b="1" dirty="0" smtClean="0">
                <a:solidFill>
                  <a:schemeClr val="accent2"/>
                </a:solidFill>
              </a:rPr>
              <a:t>person=(firstName: “John”,</a:t>
            </a:r>
          </a:p>
          <a:p>
            <a:pPr marL="109728" indent="0">
              <a:buNone/>
            </a:pPr>
            <a:r>
              <a:rPr lang="en-US" sz="3200" b="1" dirty="0" smtClean="0">
                <a:solidFill>
                  <a:schemeClr val="accent2"/>
                </a:solidFill>
              </a:rPr>
              <a:t>lastName: “Doe”);</a:t>
            </a:r>
            <a:endParaRPr lang="en-US" sz="3200" b="1" dirty="0">
              <a:solidFill>
                <a:schemeClr val="accent2"/>
              </a:solidFill>
            </a:endParaRP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771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A Scripting Language is programming language that supports the writing of scripts.</a:t>
            </a:r>
          </a:p>
          <a:p>
            <a:r>
              <a:rPr lang="en-US" sz="3200" b="1" dirty="0" smtClean="0"/>
              <a:t>A new style of programming language different from system programming languages.</a:t>
            </a:r>
          </a:p>
          <a:p>
            <a:r>
              <a:rPr lang="en-US" sz="3200" b="1" dirty="0" smtClean="0"/>
              <a:t>Designed as glue language or system integration language. </a:t>
            </a:r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accent2"/>
                </a:solidFill>
              </a:rPr>
              <a:t>Scripting Language</a:t>
            </a:r>
            <a:endParaRPr lang="en-US" sz="4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0302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b="1" dirty="0" smtClean="0"/>
              <a:t> </a:t>
            </a:r>
            <a:endParaRPr lang="en-US" sz="3200" b="1" dirty="0">
              <a:solidFill>
                <a:schemeClr val="accent2"/>
              </a:solidFill>
            </a:endParaRPr>
          </a:p>
          <a:p>
            <a:pPr marL="109728" indent="0">
              <a:buNone/>
            </a:pPr>
            <a:endParaRPr lang="en-US" sz="3200" b="1" dirty="0">
              <a:solidFill>
                <a:schemeClr val="accent2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*Operators and Expressions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6146" name="Picture 2" descr="C:\Users\ADMIN\Documents\o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694" y="1219200"/>
            <a:ext cx="8623905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65807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b="1" dirty="0"/>
              <a:t>JavaScript arithmetic operator take operand (as a values or variable) and return the single value. </a:t>
            </a:r>
            <a:endParaRPr lang="en-US" sz="3200" b="1" dirty="0" smtClean="0"/>
          </a:p>
          <a:p>
            <a:pPr>
              <a:buFont typeface="Wingdings" pitchFamily="2" charset="2"/>
              <a:buChar char="Ø"/>
            </a:pPr>
            <a:r>
              <a:rPr lang="en-US" sz="3200" b="1" dirty="0"/>
              <a:t>We are use in our routine life arithmetic operators, addition(+), subtraction(-), multiplication (*), and division (/) and some other arithmetic operator are listed below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chemeClr val="accent2"/>
                </a:solidFill>
              </a:rPr>
              <a:t/>
            </a:r>
            <a:br>
              <a:rPr lang="en-US" sz="4400" dirty="0" smtClean="0">
                <a:solidFill>
                  <a:schemeClr val="accent2"/>
                </a:solidFill>
              </a:rPr>
            </a:br>
            <a:r>
              <a:rPr lang="en-US" sz="4400" dirty="0">
                <a:solidFill>
                  <a:schemeClr val="accent2"/>
                </a:solidFill>
              </a:rPr>
              <a:t> </a:t>
            </a:r>
            <a:r>
              <a:rPr lang="en-US" sz="4400" dirty="0" smtClean="0">
                <a:solidFill>
                  <a:schemeClr val="accent2"/>
                </a:solidFill>
              </a:rPr>
              <a:t>   1.Arithmetic </a:t>
            </a:r>
            <a:r>
              <a:rPr lang="en-US" sz="4400" dirty="0">
                <a:solidFill>
                  <a:schemeClr val="accent2"/>
                </a:solidFill>
              </a:rPr>
              <a:t>Operators</a:t>
            </a:r>
            <a:br>
              <a:rPr lang="en-US" sz="4400" dirty="0">
                <a:solidFill>
                  <a:schemeClr val="accent2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6691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ADMIN\Documents\Arithmatic Operators niterians.blogspot.com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62" t="-2054" b="-1"/>
          <a:stretch/>
        </p:blipFill>
        <p:spPr bwMode="auto">
          <a:xfrm>
            <a:off x="0" y="110836"/>
            <a:ext cx="8915400" cy="6196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36821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b="1" dirty="0" smtClean="0"/>
          </a:p>
          <a:p>
            <a:r>
              <a:rPr lang="en-US" sz="3200" b="1" dirty="0" smtClean="0"/>
              <a:t>JavaScript </a:t>
            </a:r>
            <a:r>
              <a:rPr lang="en-US" sz="3200" b="1" dirty="0"/>
              <a:t>comparison operator determine the two operands satisfied the given condition. Comparison operator return either true or false.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chemeClr val="accent2"/>
                </a:solidFill>
              </a:rPr>
              <a:t/>
            </a:r>
            <a:br>
              <a:rPr lang="en-US" sz="4400" dirty="0" smtClean="0">
                <a:solidFill>
                  <a:schemeClr val="accent2"/>
                </a:solidFill>
              </a:rPr>
            </a:br>
            <a:r>
              <a:rPr lang="en-US" sz="4400" dirty="0" smtClean="0">
                <a:solidFill>
                  <a:schemeClr val="accent2"/>
                </a:solidFill>
              </a:rPr>
              <a:t>2.Comparison </a:t>
            </a:r>
            <a:r>
              <a:rPr lang="en-US" sz="4400" dirty="0">
                <a:solidFill>
                  <a:schemeClr val="accent2"/>
                </a:solidFill>
              </a:rPr>
              <a:t>Operators</a:t>
            </a:r>
            <a:br>
              <a:rPr lang="en-US" sz="4400" dirty="0">
                <a:solidFill>
                  <a:schemeClr val="accent2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64592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62000"/>
            <a:ext cx="8229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 descr="C:\Users\ADMIN\Documents\com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28600"/>
            <a:ext cx="8458200" cy="5714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09743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 descr="C:\Users\ADMIN\Documents\logic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0"/>
            <a:ext cx="8534400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140324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b="1" dirty="0" smtClean="0"/>
          </a:p>
          <a:p>
            <a:r>
              <a:rPr lang="en-US" sz="3200" b="1" dirty="0" smtClean="0"/>
              <a:t>JavaScript </a:t>
            </a:r>
            <a:r>
              <a:rPr lang="en-US" sz="3200" b="1" dirty="0"/>
              <a:t>assignment operators assign values to left operand based on right operand. equal (=) operators is used to assign a values.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chemeClr val="accent2"/>
                </a:solidFill>
              </a:rPr>
              <a:t/>
            </a:r>
            <a:br>
              <a:rPr lang="en-US" sz="4400" dirty="0" smtClean="0">
                <a:solidFill>
                  <a:schemeClr val="accent2"/>
                </a:solidFill>
              </a:rPr>
            </a:br>
            <a:r>
              <a:rPr lang="en-US" sz="4400" dirty="0" smtClean="0">
                <a:solidFill>
                  <a:schemeClr val="accent2"/>
                </a:solidFill>
              </a:rPr>
              <a:t>4.Assignment </a:t>
            </a:r>
            <a:r>
              <a:rPr lang="en-US" sz="4400" dirty="0">
                <a:solidFill>
                  <a:schemeClr val="accent2"/>
                </a:solidFill>
              </a:rPr>
              <a:t>Operators</a:t>
            </a:r>
            <a:br>
              <a:rPr lang="en-US" sz="4400" dirty="0">
                <a:solidFill>
                  <a:schemeClr val="accent2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4176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\Documents\assig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763000" cy="632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9006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JavaScript conditional operator evaluate the first expression(operand), Base on expression result return either second operand or third operand.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answer = expression ? answer1 : answer2; // condition ? true : false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Example 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/>
              <a:t>document.write</a:t>
            </a:r>
            <a:r>
              <a:rPr lang="en-US" dirty="0"/>
              <a:t>((10 == 10) ? "Same value" : "different value");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5.Ternary Operator/Conditional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Operator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21435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b="1" dirty="0" smtClean="0"/>
          </a:p>
          <a:p>
            <a:r>
              <a:rPr lang="en-US" sz="3200" b="1" dirty="0" smtClean="0"/>
              <a:t>JavaScript </a:t>
            </a:r>
            <a:r>
              <a:rPr lang="en-US" sz="3200" b="1" dirty="0"/>
              <a:t>bitwise operators evaluate and perform specific bitwise (32 bits either zero or one) expression.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6.Bitwise Operator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11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A single statement can execute huge number of machine instruction.</a:t>
            </a:r>
          </a:p>
          <a:p>
            <a:r>
              <a:rPr lang="en-US" sz="3600" b="1" dirty="0" smtClean="0"/>
              <a:t>Can create dynamic web pages.</a:t>
            </a:r>
          </a:p>
          <a:p>
            <a:r>
              <a:rPr lang="en-US" sz="3600" b="1" dirty="0" smtClean="0"/>
              <a:t>A normally ‘typeless’</a:t>
            </a:r>
          </a:p>
          <a:p>
            <a:r>
              <a:rPr lang="en-US" sz="3600" b="1" dirty="0" smtClean="0"/>
              <a:t>Build complex algorithms and data structures.</a:t>
            </a:r>
            <a:endParaRPr lang="en-US" sz="3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36316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DMIN\Documents\bi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991600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121918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600" b="1" dirty="0" smtClean="0"/>
              <a:t>1.Primary Expression</a:t>
            </a:r>
          </a:p>
          <a:p>
            <a:pPr marL="109728" indent="0">
              <a:buNone/>
            </a:pPr>
            <a:r>
              <a:rPr lang="en-US" sz="3600" b="1" dirty="0" smtClean="0"/>
              <a:t>2.Function Definition Expression</a:t>
            </a:r>
          </a:p>
          <a:p>
            <a:pPr marL="109728" indent="0">
              <a:buNone/>
            </a:pPr>
            <a:r>
              <a:rPr lang="en-US" sz="3600" b="1" dirty="0" smtClean="0"/>
              <a:t>3.Property Access </a:t>
            </a:r>
            <a:r>
              <a:rPr lang="en-US" sz="3600" b="1" dirty="0"/>
              <a:t>E</a:t>
            </a:r>
            <a:r>
              <a:rPr lang="en-US" sz="3600" b="1" dirty="0" smtClean="0"/>
              <a:t>xpression</a:t>
            </a:r>
          </a:p>
          <a:p>
            <a:pPr marL="109728" indent="0">
              <a:buNone/>
            </a:pPr>
            <a:r>
              <a:rPr lang="en-US" sz="3600" b="1" dirty="0" smtClean="0"/>
              <a:t>4.Invocation Expression</a:t>
            </a:r>
            <a:endParaRPr lang="en-US" sz="3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               Expressions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31510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+mj-lt"/>
              <a:buAutoNum type="arabicParenR"/>
            </a:pPr>
            <a:r>
              <a:rPr lang="en-US" sz="3600" b="1" dirty="0" smtClean="0"/>
              <a:t>if Statement</a:t>
            </a:r>
          </a:p>
          <a:p>
            <a:pPr marL="624078" indent="-514350">
              <a:buFont typeface="+mj-lt"/>
              <a:buAutoNum type="arabicParenR"/>
            </a:pPr>
            <a:r>
              <a:rPr lang="en-US" sz="3600" b="1" dirty="0" smtClean="0"/>
              <a:t>if….else Statement</a:t>
            </a:r>
          </a:p>
          <a:p>
            <a:pPr marL="624078" indent="-514350">
              <a:buFont typeface="+mj-lt"/>
              <a:buAutoNum type="arabicParenR"/>
            </a:pPr>
            <a:r>
              <a:rPr lang="en-US" sz="3600" b="1" dirty="0"/>
              <a:t>i</a:t>
            </a:r>
            <a:r>
              <a:rPr lang="en-US" sz="3600" b="1" dirty="0" smtClean="0"/>
              <a:t>f….else if Statement</a:t>
            </a:r>
          </a:p>
          <a:p>
            <a:pPr marL="624078" indent="-514350">
              <a:buFont typeface="+mj-lt"/>
              <a:buAutoNum type="arabicParenR"/>
            </a:pPr>
            <a:r>
              <a:rPr lang="en-US" sz="3600" b="1" dirty="0" smtClean="0"/>
              <a:t>Nested if Statement</a:t>
            </a:r>
            <a:endParaRPr lang="en-US" sz="3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    Conditional Statements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08327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is used to check for a condition whether its true or not. </a:t>
            </a:r>
            <a:endParaRPr lang="en-US" dirty="0" smtClean="0"/>
          </a:p>
          <a:p>
            <a:r>
              <a:rPr lang="en-US" dirty="0" smtClean="0"/>
              <a:t>Syntax </a:t>
            </a:r>
          </a:p>
          <a:p>
            <a:pPr marL="109728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if(condition) </a:t>
            </a:r>
          </a:p>
          <a:p>
            <a:pPr marL="109728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{ </a:t>
            </a:r>
          </a:p>
          <a:p>
            <a:pPr marL="109728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statement1 </a:t>
            </a:r>
          </a:p>
          <a:p>
            <a:pPr marL="109728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statement2 </a:t>
            </a:r>
          </a:p>
          <a:p>
            <a:pPr marL="109728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... </a:t>
            </a:r>
          </a:p>
          <a:p>
            <a:pPr marL="109728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} 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1. if Statement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49320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else statements are used with if statements. When if condition gets fail then else statement is executed.</a:t>
            </a:r>
          </a:p>
          <a:p>
            <a:r>
              <a:rPr lang="en-US" b="1" dirty="0"/>
              <a:t>Syntax</a:t>
            </a:r>
            <a:r>
              <a:rPr lang="en-US" b="1" dirty="0">
                <a:solidFill>
                  <a:srgbClr val="FF0000"/>
                </a:solidFill>
              </a:rPr>
              <a:t> </a:t>
            </a:r>
          </a:p>
          <a:p>
            <a:pPr marL="109728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if(condition</a:t>
            </a:r>
            <a:r>
              <a:rPr lang="en-US" b="1" dirty="0">
                <a:solidFill>
                  <a:srgbClr val="FF0000"/>
                </a:solidFill>
              </a:rPr>
              <a:t>)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  <a:p>
            <a:pPr marL="109728" indent="0">
              <a:buNone/>
            </a:pP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         </a:t>
            </a:r>
            <a:r>
              <a:rPr lang="en-US" b="1" dirty="0">
                <a:solidFill>
                  <a:srgbClr val="FF0000"/>
                </a:solidFill>
              </a:rPr>
              <a:t>{ </a:t>
            </a:r>
          </a:p>
          <a:p>
            <a:pPr marL="109728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 statements </a:t>
            </a:r>
            <a:endParaRPr lang="en-US" b="1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} </a:t>
            </a:r>
            <a:endParaRPr lang="en-US" b="1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else </a:t>
            </a:r>
            <a:endParaRPr lang="en-US" b="1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{ </a:t>
            </a:r>
            <a:endParaRPr lang="en-US" b="1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  statements </a:t>
            </a:r>
            <a:endParaRPr lang="en-US" b="1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       }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>
                <a:solidFill>
                  <a:srgbClr val="FF0000"/>
                </a:solidFill>
              </a:rPr>
              <a:t>2.if</a:t>
            </a:r>
            <a:r>
              <a:rPr lang="en-US" sz="4400" dirty="0">
                <a:solidFill>
                  <a:srgbClr val="FF0000"/>
                </a:solidFill>
              </a:rPr>
              <a:t>….else Statement</a:t>
            </a:r>
            <a:r>
              <a:rPr lang="en-US" sz="4400" dirty="0"/>
              <a:t/>
            </a:r>
            <a:br>
              <a:rPr lang="en-US" sz="44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5346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>
                <a:solidFill>
                  <a:srgbClr val="FF0000"/>
                </a:solidFill>
              </a:rPr>
              <a:t>3.</a:t>
            </a:r>
            <a:r>
              <a:rPr lang="en-US" sz="4400" dirty="0">
                <a:solidFill>
                  <a:srgbClr val="FF0000"/>
                </a:solidFill>
              </a:rPr>
              <a:t> if….else if Statement</a:t>
            </a:r>
            <a:r>
              <a:rPr lang="en-US" sz="4400" dirty="0"/>
              <a:t/>
            </a:r>
            <a:br>
              <a:rPr lang="en-US" sz="4400" dirty="0"/>
            </a:b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85860"/>
            <a:ext cx="7858180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9729902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A nested if is an if statement that is the target of another if or else.</a:t>
            </a:r>
          </a:p>
          <a:p>
            <a:r>
              <a:rPr lang="en-US" b="1" dirty="0" smtClean="0"/>
              <a:t>Syntax:</a:t>
            </a:r>
          </a:p>
          <a:p>
            <a:pPr>
              <a:buNone/>
            </a:pPr>
            <a:r>
              <a:rPr lang="en-US" b="1" dirty="0" smtClean="0"/>
              <a:t>  if (condition1)</a:t>
            </a:r>
          </a:p>
          <a:p>
            <a:pPr>
              <a:buNone/>
            </a:pPr>
            <a:r>
              <a:rPr lang="en-US" b="1" dirty="0" smtClean="0"/>
              <a:t>{</a:t>
            </a:r>
          </a:p>
          <a:p>
            <a:pPr>
              <a:buNone/>
            </a:pPr>
            <a:r>
              <a:rPr lang="en-US" b="1" dirty="0" smtClean="0"/>
              <a:t>   lines of code to be executed if condition1 is true.</a:t>
            </a:r>
          </a:p>
          <a:p>
            <a:pPr>
              <a:buNone/>
            </a:pPr>
            <a:r>
              <a:rPr lang="en-US" b="1" dirty="0" smtClean="0"/>
              <a:t>    if(condition 2)</a:t>
            </a:r>
          </a:p>
          <a:p>
            <a:pPr>
              <a:buNone/>
            </a:pPr>
            <a:r>
              <a:rPr lang="en-US" b="1" dirty="0" smtClean="0"/>
              <a:t>      {</a:t>
            </a:r>
          </a:p>
          <a:p>
            <a:pPr>
              <a:buNone/>
            </a:pPr>
            <a:r>
              <a:rPr lang="en-US" b="1" dirty="0" smtClean="0"/>
              <a:t>        lines of code to be executed if condition2 is true.</a:t>
            </a:r>
          </a:p>
          <a:p>
            <a:pPr>
              <a:buNone/>
            </a:pPr>
            <a:r>
              <a:rPr lang="en-US" b="1" dirty="0" smtClean="0"/>
              <a:t>      }</a:t>
            </a:r>
          </a:p>
          <a:p>
            <a:pPr>
              <a:buNone/>
            </a:pPr>
            <a:r>
              <a:rPr lang="en-US" b="1" dirty="0" smtClean="0"/>
              <a:t>}</a:t>
            </a:r>
          </a:p>
          <a:p>
            <a:pPr>
              <a:buNone/>
            </a:pPr>
            <a:r>
              <a:rPr lang="en-US" b="1" dirty="0" smtClean="0"/>
              <a:t>   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/>
              <a:t> </a:t>
            </a:r>
            <a:r>
              <a:rPr lang="en-US" sz="4400" dirty="0" smtClean="0">
                <a:solidFill>
                  <a:srgbClr val="FF0000"/>
                </a:solidFill>
              </a:rPr>
              <a:t>4.Nested </a:t>
            </a:r>
            <a:r>
              <a:rPr lang="en-US" sz="4400" dirty="0">
                <a:solidFill>
                  <a:srgbClr val="FF0000"/>
                </a:solidFill>
              </a:rPr>
              <a:t>if Statement</a:t>
            </a:r>
            <a:r>
              <a:rPr lang="en-US" sz="4400" dirty="0"/>
              <a:t/>
            </a:r>
            <a:br>
              <a:rPr lang="en-US" sz="44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53223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* Switch Case Statement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1" y="2143117"/>
            <a:ext cx="7215239" cy="3922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785786" y="1285860"/>
            <a:ext cx="7929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</a:t>
            </a:r>
            <a:r>
              <a:rPr lang="en-US" sz="2400" b="1" dirty="0" smtClean="0"/>
              <a:t>The switch case statement in </a:t>
            </a:r>
            <a:r>
              <a:rPr lang="en-US" sz="2400" b="1" dirty="0" err="1" smtClean="0"/>
              <a:t>javascript</a:t>
            </a:r>
            <a:r>
              <a:rPr lang="en-US" sz="2400" b="1" dirty="0" smtClean="0"/>
              <a:t> is used for decision making purposes.</a:t>
            </a:r>
            <a:endParaRPr lang="en-US" sz="2400" b="1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* Loop Statement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98922" y="1142984"/>
            <a:ext cx="6730729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IN" b="1" dirty="0" smtClean="0"/>
              <a:t>for loop is generally used when the number of iterations/repetitions are already known. 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Syntax </a:t>
            </a:r>
          </a:p>
          <a:p>
            <a:pPr>
              <a:buNone/>
            </a:pPr>
            <a:r>
              <a:rPr lang="en-US" b="1" dirty="0" smtClean="0"/>
              <a:t>  for(</a:t>
            </a:r>
            <a:r>
              <a:rPr lang="en-US" b="1" dirty="0" err="1" smtClean="0"/>
              <a:t>initializer</a:t>
            </a:r>
            <a:r>
              <a:rPr lang="en-US" b="1" dirty="0" smtClean="0"/>
              <a:t>; condition; modifier) </a:t>
            </a:r>
          </a:p>
          <a:p>
            <a:pPr>
              <a:buNone/>
            </a:pPr>
            <a:r>
              <a:rPr lang="en-US" b="1" dirty="0" smtClean="0"/>
              <a:t>  {</a:t>
            </a:r>
          </a:p>
          <a:p>
            <a:pPr>
              <a:buNone/>
            </a:pPr>
            <a:r>
              <a:rPr lang="en-US" b="1" dirty="0" smtClean="0"/>
              <a:t>       statement-1; </a:t>
            </a:r>
          </a:p>
          <a:p>
            <a:pPr>
              <a:buNone/>
            </a:pPr>
            <a:r>
              <a:rPr lang="en-US" b="1" dirty="0" smtClean="0"/>
              <a:t>        ..... </a:t>
            </a:r>
          </a:p>
          <a:p>
            <a:pPr>
              <a:buNone/>
            </a:pPr>
            <a:r>
              <a:rPr lang="en-US" b="1" dirty="0" smtClean="0"/>
              <a:t>  }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1. for loop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200" b="1" dirty="0" smtClean="0"/>
              <a:t>               Scripting Language</a:t>
            </a:r>
          </a:p>
          <a:p>
            <a:pPr marL="109728" indent="0">
              <a:buNone/>
            </a:pPr>
            <a:endParaRPr lang="en-US" sz="3200" b="1" dirty="0"/>
          </a:p>
          <a:p>
            <a:pPr marL="109728" indent="0">
              <a:buNone/>
            </a:pPr>
            <a:endParaRPr lang="en-US" sz="3200" b="1" dirty="0" smtClean="0"/>
          </a:p>
          <a:p>
            <a:pPr marL="109728" indent="0">
              <a:buNone/>
            </a:pPr>
            <a:r>
              <a:rPr lang="en-US" sz="3200" b="1" dirty="0" smtClean="0"/>
              <a:t>Client-Side                         Server-Side</a:t>
            </a:r>
          </a:p>
          <a:p>
            <a:pPr marL="109728" indent="0">
              <a:buNone/>
            </a:pPr>
            <a:r>
              <a:rPr lang="en-US" sz="3200" b="1" dirty="0" smtClean="0"/>
              <a:t>1.JavaScript                         1. JSP</a:t>
            </a:r>
          </a:p>
          <a:p>
            <a:pPr marL="109728" indent="0">
              <a:buNone/>
            </a:pPr>
            <a:r>
              <a:rPr lang="en-US" sz="3200" b="1" dirty="0" smtClean="0"/>
              <a:t>2.VBScript                            2.ASP</a:t>
            </a:r>
          </a:p>
          <a:p>
            <a:pPr marL="109728" indent="0"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                                       3.PHP</a:t>
            </a:r>
            <a:endParaRPr lang="en-US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Types of Scripting languages</a:t>
            </a:r>
            <a:endParaRPr lang="en-US" dirty="0">
              <a:solidFill>
                <a:schemeClr val="accent2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4419600" y="19050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590800" y="2362200"/>
            <a:ext cx="381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590800" y="23622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400800" y="23622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786521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IN" b="1" dirty="0" smtClean="0"/>
              <a:t>while loop checks for a given condition to be true to execute statements that it contains within it. </a:t>
            </a:r>
          </a:p>
          <a:p>
            <a:pPr>
              <a:buFont typeface="Wingdings" pitchFamily="2" charset="2"/>
              <a:buChar char="Ø"/>
            </a:pPr>
            <a:r>
              <a:rPr lang="en-IN" b="1" dirty="0" smtClean="0"/>
              <a:t>Syntax:</a:t>
            </a:r>
          </a:p>
          <a:p>
            <a:pPr>
              <a:buNone/>
            </a:pPr>
            <a:r>
              <a:rPr lang="en-IN" b="1" dirty="0" smtClean="0"/>
              <a:t> while(condition) </a:t>
            </a:r>
          </a:p>
          <a:p>
            <a:pPr>
              <a:buNone/>
            </a:pPr>
            <a:r>
              <a:rPr lang="en-IN" b="1" dirty="0" smtClean="0"/>
              <a:t>{</a:t>
            </a:r>
          </a:p>
          <a:p>
            <a:pPr>
              <a:buNone/>
            </a:pPr>
            <a:r>
              <a:rPr lang="en-IN" b="1" dirty="0" smtClean="0"/>
              <a:t>   lines of code to be executed</a:t>
            </a:r>
          </a:p>
          <a:p>
            <a:pPr>
              <a:buNone/>
            </a:pPr>
            <a:r>
              <a:rPr lang="en-IN" b="1" dirty="0" smtClean="0"/>
              <a:t>}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2.While loop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IN" b="1" dirty="0" smtClean="0"/>
              <a:t>do while loop first execute the statements that it contain and then check for a condition.</a:t>
            </a:r>
          </a:p>
          <a:p>
            <a:pPr>
              <a:buFont typeface="Wingdings" pitchFamily="2" charset="2"/>
              <a:buChar char="Ø"/>
            </a:pPr>
            <a:r>
              <a:rPr lang="en-IN" b="1" dirty="0" smtClean="0"/>
              <a:t>Syntax:</a:t>
            </a:r>
          </a:p>
          <a:p>
            <a:pPr>
              <a:buNone/>
            </a:pPr>
            <a:r>
              <a:rPr lang="en-IN" b="1" dirty="0" smtClean="0"/>
              <a:t>     do</a:t>
            </a:r>
          </a:p>
          <a:p>
            <a:pPr>
              <a:buNone/>
            </a:pPr>
            <a:r>
              <a:rPr lang="en-IN" b="1" dirty="0" smtClean="0"/>
              <a:t>       {</a:t>
            </a:r>
          </a:p>
          <a:p>
            <a:pPr>
              <a:buNone/>
            </a:pPr>
            <a:r>
              <a:rPr lang="en-IN" b="1" dirty="0" smtClean="0"/>
              <a:t>            block of code to be executed</a:t>
            </a:r>
          </a:p>
          <a:p>
            <a:pPr>
              <a:buNone/>
            </a:pPr>
            <a:r>
              <a:rPr lang="en-IN" b="1" dirty="0" smtClean="0"/>
              <a:t>       }while(condition)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3.  do…..while Loop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accent5"/>
                </a:solidFill>
              </a:rPr>
              <a:t> Break Statement: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5"/>
                </a:solidFill>
              </a:rPr>
              <a:t>     It stops the execution of a loop entirely</a:t>
            </a:r>
          </a:p>
          <a:p>
            <a:pPr>
              <a:buNone/>
            </a:pPr>
            <a:endParaRPr lang="en-US" b="1" dirty="0" smtClean="0">
              <a:solidFill>
                <a:schemeClr val="accent5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5"/>
                </a:solidFill>
              </a:rPr>
              <a:t>Continue Statement: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5"/>
                </a:solidFill>
              </a:rPr>
              <a:t>     It terminates execution of the statements in the current loop and continues execution of the loop. </a:t>
            </a:r>
            <a:endParaRPr lang="en-US" b="1" dirty="0">
              <a:solidFill>
                <a:schemeClr val="accent5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4. Break and Continue Statement</a:t>
            </a:r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dot (.) operator or square brackets([ ]) are used to obtained values of properties.</a:t>
            </a:r>
          </a:p>
          <a:p>
            <a:pPr marL="109728" indent="0">
              <a:buNone/>
            </a:pPr>
            <a:endParaRPr lang="en-US" b="1" dirty="0" smtClean="0">
              <a:solidFill>
                <a:schemeClr val="accent4"/>
              </a:solidFill>
            </a:endParaRPr>
          </a:p>
          <a:p>
            <a:pPr marL="109728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1. By using dot operator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price = </a:t>
            </a:r>
            <a:r>
              <a:rPr lang="en-US" dirty="0" err="1" smtClean="0"/>
              <a:t>book.price</a:t>
            </a:r>
            <a:r>
              <a:rPr lang="en-US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name=</a:t>
            </a:r>
            <a:r>
              <a:rPr lang="en-US" dirty="0" err="1" smtClean="0"/>
              <a:t>person.lastname</a:t>
            </a:r>
            <a:r>
              <a:rPr lang="en-US" dirty="0" smtClean="0"/>
              <a:t>;</a:t>
            </a:r>
          </a:p>
          <a:p>
            <a:pPr marL="109728" indent="0">
              <a:buNone/>
            </a:pPr>
            <a:endParaRPr lang="en-US" b="1" dirty="0" smtClean="0">
              <a:solidFill>
                <a:schemeClr val="accent4"/>
              </a:solidFill>
            </a:endParaRPr>
          </a:p>
          <a:p>
            <a:pPr marL="109728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2. By using square brackets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author=book[“author”];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Querying and setting properties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08453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‘</a:t>
            </a:r>
            <a:r>
              <a:rPr lang="en-US" b="1" dirty="0" smtClean="0">
                <a:solidFill>
                  <a:schemeClr val="accent4"/>
                </a:solidFill>
              </a:rPr>
              <a:t>delete</a:t>
            </a:r>
            <a:r>
              <a:rPr lang="en-US" dirty="0" smtClean="0"/>
              <a:t>’ keyword is used to delete both the value of the property and property itself.</a:t>
            </a:r>
          </a:p>
          <a:p>
            <a:pPr>
              <a:buFont typeface="Wingdings" pitchFamily="2" charset="2"/>
              <a:buChar char="Ø"/>
            </a:pPr>
            <a:endParaRPr lang="en-US" b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accent4"/>
                </a:solidFill>
              </a:rPr>
              <a:t>delete </a:t>
            </a:r>
            <a:r>
              <a:rPr lang="en-US" b="1" dirty="0" err="1" smtClean="0">
                <a:solidFill>
                  <a:schemeClr val="accent4"/>
                </a:solidFill>
              </a:rPr>
              <a:t>person.age</a:t>
            </a:r>
            <a:r>
              <a:rPr lang="en-US" b="1" dirty="0" smtClean="0">
                <a:solidFill>
                  <a:schemeClr val="accent4"/>
                </a:solidFill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chemeClr val="accent4"/>
                </a:solidFill>
              </a:rPr>
              <a:t>d</a:t>
            </a:r>
            <a:r>
              <a:rPr lang="en-US" b="1" dirty="0" smtClean="0">
                <a:solidFill>
                  <a:schemeClr val="accent4"/>
                </a:solidFill>
              </a:rPr>
              <a:t>elete person[“</a:t>
            </a:r>
            <a:r>
              <a:rPr lang="en-US" b="1" dirty="0" err="1" smtClean="0">
                <a:solidFill>
                  <a:schemeClr val="accent4"/>
                </a:solidFill>
              </a:rPr>
              <a:t>FirstName</a:t>
            </a:r>
            <a:r>
              <a:rPr lang="en-US" b="1" dirty="0" smtClean="0">
                <a:solidFill>
                  <a:schemeClr val="accent4"/>
                </a:solidFill>
              </a:rPr>
              <a:t>”];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Deleting Properties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56174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/>
          <a:lstStyle/>
          <a:p>
            <a:r>
              <a:rPr lang="en-US" dirty="0" err="1" smtClean="0"/>
              <a:t>Accessor</a:t>
            </a:r>
            <a:r>
              <a:rPr lang="en-US" dirty="0" smtClean="0"/>
              <a:t> properties are represented by-</a:t>
            </a:r>
          </a:p>
          <a:p>
            <a:pPr marL="109728" indent="0">
              <a:buNone/>
            </a:pPr>
            <a:r>
              <a:rPr lang="en-US" b="1" dirty="0" smtClean="0">
                <a:solidFill>
                  <a:schemeClr val="accent5"/>
                </a:solidFill>
              </a:rPr>
              <a:t>1.Getter   2.Setter</a:t>
            </a:r>
          </a:p>
          <a:p>
            <a:pPr marL="109728" indent="0">
              <a:buNone/>
            </a:pPr>
            <a:r>
              <a:rPr lang="en-US" dirty="0" smtClean="0"/>
              <a:t>When the property is accessed, the return value from the getter is used.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b="1" dirty="0" smtClean="0">
                <a:solidFill>
                  <a:schemeClr val="accent4"/>
                </a:solidFill>
              </a:rPr>
              <a:t>get</a:t>
            </a:r>
            <a:r>
              <a:rPr lang="en-US" dirty="0" smtClean="0"/>
              <a:t>-a function without </a:t>
            </a:r>
            <a:r>
              <a:rPr lang="en-US" dirty="0" err="1" smtClean="0"/>
              <a:t>arguments,that</a:t>
            </a:r>
            <a:r>
              <a:rPr lang="en-US" dirty="0" smtClean="0"/>
              <a:t> works when a property is read.</a:t>
            </a:r>
          </a:p>
          <a:p>
            <a:pPr marL="109728" indent="0">
              <a:buNone/>
            </a:pPr>
            <a:r>
              <a:rPr lang="en-US" dirty="0" smtClean="0"/>
              <a:t>When a value is </a:t>
            </a:r>
            <a:r>
              <a:rPr lang="en-US" dirty="0" err="1" smtClean="0"/>
              <a:t>set,the</a:t>
            </a:r>
            <a:r>
              <a:rPr lang="en-US" dirty="0" smtClean="0"/>
              <a:t> setter is called and passed the value that was set.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b="1" dirty="0" smtClean="0">
                <a:solidFill>
                  <a:schemeClr val="accent4"/>
                </a:solidFill>
              </a:rPr>
              <a:t>set</a:t>
            </a:r>
            <a:r>
              <a:rPr lang="en-US" dirty="0" smtClean="0"/>
              <a:t>- a function is called with argument when the property is set.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Property Getters &amp; Setters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70954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>
            <a:spLocks noGrp="1"/>
          </p:cNvSpPr>
          <p:nvPr>
            <p:ph idx="1"/>
          </p:nvPr>
        </p:nvSpPr>
        <p:spPr>
          <a:xfrm>
            <a:off x="457200" y="115888"/>
            <a:ext cx="8229600" cy="5891212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en-US" b="1" dirty="0" smtClean="0"/>
              <a:t>                                    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                         [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12 Marks] </a:t>
            </a:r>
          </a:p>
          <a:p>
            <a:pPr marL="109728" indent="0">
              <a:buNone/>
            </a:pP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                Basics 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of JavaScript Programming </a:t>
            </a:r>
          </a:p>
          <a:p>
            <a:pPr>
              <a:buFont typeface="Wingdings" pitchFamily="2" charset="2"/>
              <a:buChar char="Ø"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1. Explain any two/ four features of JavaScript? </a:t>
            </a:r>
          </a:p>
          <a:p>
            <a:pPr>
              <a:buFont typeface="Wingdings" pitchFamily="2" charset="2"/>
              <a:buChar char="Ø"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2. Write a JavaScript to display Welcome message in JavaScript. </a:t>
            </a:r>
          </a:p>
          <a:p>
            <a:pPr>
              <a:buFont typeface="Wingdings" pitchFamily="2" charset="2"/>
              <a:buChar char="Ø"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3. Explain the term – Object Name, Property, Method, Dot syntax, main event. </a:t>
            </a:r>
          </a:p>
          <a:p>
            <a:pPr>
              <a:buFont typeface="Wingdings" pitchFamily="2" charset="2"/>
              <a:buChar char="Ø"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4. Explain six type of values in JavaScript. </a:t>
            </a:r>
          </a:p>
          <a:p>
            <a:pPr>
              <a:buFont typeface="Wingdings" pitchFamily="2" charset="2"/>
              <a:buChar char="Ø"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5. What is conditional operator in JavaScript? </a:t>
            </a:r>
          </a:p>
          <a:p>
            <a:pPr>
              <a:buFont typeface="Wingdings" pitchFamily="2" charset="2"/>
              <a:buChar char="Ø"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6. List the different types of operator in JavaScript. Describe any one in details. </a:t>
            </a:r>
          </a:p>
          <a:p>
            <a:pPr>
              <a:buFont typeface="Wingdings" pitchFamily="2" charset="2"/>
              <a:buChar char="Ø"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7. List the different types of popup box. Explain any of it with example. </a:t>
            </a:r>
          </a:p>
          <a:p>
            <a:pPr>
              <a:buFont typeface="Wingdings" pitchFamily="2" charset="2"/>
              <a:buChar char="Ø"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8. Write a JavaScript to display squares of 1 to 10 numbers using while loop. </a:t>
            </a:r>
          </a:p>
          <a:p>
            <a:pPr>
              <a:buFont typeface="Wingdings" pitchFamily="2" charset="2"/>
              <a:buChar char="Ø"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9. Write a JavaScript program that accept two integers and display the larger. </a:t>
            </a:r>
          </a:p>
          <a:p>
            <a:pPr>
              <a:buFont typeface="Wingdings" pitchFamily="2" charset="2"/>
              <a:buChar char="Ø"/>
            </a:pP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10. Write a JavaScript conditional statement to sort three numbers. Display an alert box to show the result. </a:t>
            </a:r>
          </a:p>
        </p:txBody>
      </p:sp>
    </p:spTree>
    <p:extLst>
      <p:ext uri="{BB962C8B-B14F-4D97-AF65-F5344CB8AC3E}">
        <p14:creationId xmlns:p14="http://schemas.microsoft.com/office/powerpoint/2010/main" val="109267382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818651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11. Write a JavaScript for loop that will iterate from 0 to 15. For each iteration, it will check if the current number is odd or even, and display a message to the screen.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12. Write a JavaScript conditional statement to find the largest of five numbers.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13. Write a JavaScript program to check from two given integers, if one is positive and one is negative.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14. Write a JavaScript program check if a given positive number is a multiple of 3 or a multiple of 7.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15. Write a JavaScript program to reverse a given string.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080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idx="1"/>
          </p:nvPr>
        </p:nvSpPr>
        <p:spPr>
          <a:xfrm>
            <a:off x="457200" y="188913"/>
            <a:ext cx="8229600" cy="5818187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16. Write a JavaScript program to check number is Armstrong or not.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17. Write a JavaScript to display squares of 1 to 10 numbers using for loop.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18. Write a JavaScript program to find the area of a triangle where lengths of the three of its sides are 5, 6, 7.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19. Write a JavaScript program to construct the following pattern, using a nested for loop. </a:t>
            </a:r>
          </a:p>
          <a:p>
            <a:pPr marL="109728" indent="0">
              <a:buNone/>
            </a:pPr>
            <a:r>
              <a:rPr lang="en-US" dirty="0" smtClean="0"/>
              <a:t> * </a:t>
            </a:r>
            <a:endParaRPr lang="en-US" dirty="0"/>
          </a:p>
          <a:p>
            <a:pPr marL="109728" indent="0">
              <a:buNone/>
            </a:pPr>
            <a:r>
              <a:rPr lang="en-US" dirty="0" smtClean="0"/>
              <a:t> * </a:t>
            </a:r>
            <a:r>
              <a:rPr lang="en-US" dirty="0"/>
              <a:t>* </a:t>
            </a:r>
          </a:p>
          <a:p>
            <a:pPr marL="109728" indent="0">
              <a:buNone/>
            </a:pPr>
            <a:r>
              <a:rPr lang="en-US" dirty="0" smtClean="0"/>
              <a:t> * </a:t>
            </a:r>
            <a:r>
              <a:rPr lang="en-US" dirty="0"/>
              <a:t>* * </a:t>
            </a:r>
          </a:p>
          <a:p>
            <a:pPr marL="109728" indent="0">
              <a:buNone/>
            </a:pPr>
            <a:r>
              <a:rPr lang="en-US" dirty="0" smtClean="0"/>
              <a:t> * </a:t>
            </a:r>
            <a:r>
              <a:rPr lang="en-US" dirty="0"/>
              <a:t>* * * </a:t>
            </a:r>
          </a:p>
          <a:p>
            <a:pPr marL="109728" indent="0">
              <a:buNone/>
            </a:pPr>
            <a:r>
              <a:rPr lang="en-US" dirty="0" smtClean="0"/>
              <a:t> * </a:t>
            </a:r>
            <a:r>
              <a:rPr lang="en-US" dirty="0"/>
              <a:t>* * * * </a:t>
            </a:r>
          </a:p>
        </p:txBody>
      </p:sp>
    </p:spTree>
    <p:extLst>
      <p:ext uri="{BB962C8B-B14F-4D97-AF65-F5344CB8AC3E}">
        <p14:creationId xmlns:p14="http://schemas.microsoft.com/office/powerpoint/2010/main" val="9384514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sz="4800" dirty="0" smtClean="0"/>
              <a:t>    Thank You!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670299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sz="3600" b="1" dirty="0" smtClean="0"/>
              <a:t>huge resources of the server.</a:t>
            </a:r>
          </a:p>
          <a:p>
            <a:r>
              <a:rPr lang="en-US" sz="3600" b="1" dirty="0" smtClean="0"/>
              <a:t> processing in the server and   send plain pages to the client.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1. </a:t>
            </a:r>
            <a:r>
              <a:rPr lang="en-US" smtClean="0">
                <a:solidFill>
                  <a:schemeClr val="accent2"/>
                </a:solidFill>
              </a:rPr>
              <a:t>Server-Side </a:t>
            </a:r>
            <a:r>
              <a:rPr lang="en-US" dirty="0" smtClean="0">
                <a:solidFill>
                  <a:schemeClr val="accent2"/>
                </a:solidFill>
              </a:rPr>
              <a:t>Scripting Language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904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b="1" dirty="0" smtClean="0"/>
          </a:p>
          <a:p>
            <a:r>
              <a:rPr lang="en-US" sz="3600" b="1" dirty="0" smtClean="0"/>
              <a:t> Not involve server processing.</a:t>
            </a:r>
          </a:p>
          <a:p>
            <a:r>
              <a:rPr lang="en-US" sz="3600" b="1" dirty="0" smtClean="0"/>
              <a:t>Complete application</a:t>
            </a:r>
            <a:endParaRPr lang="en-US" sz="3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2.Client  Side scripting Language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938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b="1" dirty="0" smtClean="0"/>
              <a:t>ASP</a:t>
            </a:r>
          </a:p>
          <a:p>
            <a:r>
              <a:rPr lang="en-US" b="1" dirty="0" smtClean="0"/>
              <a:t>Perl</a:t>
            </a:r>
          </a:p>
          <a:p>
            <a:r>
              <a:rPr lang="en-US" b="1" dirty="0" smtClean="0"/>
              <a:t>PHP</a:t>
            </a:r>
          </a:p>
          <a:p>
            <a:r>
              <a:rPr lang="en-US" b="1" dirty="0" smtClean="0"/>
              <a:t>JSP</a:t>
            </a:r>
          </a:p>
          <a:p>
            <a:r>
              <a:rPr lang="en-US" b="1" dirty="0" smtClean="0"/>
              <a:t>ASP.NET</a:t>
            </a:r>
          </a:p>
          <a:p>
            <a:r>
              <a:rPr lang="en-US" b="1" dirty="0" smtClean="0"/>
              <a:t>VBScript</a:t>
            </a:r>
          </a:p>
          <a:p>
            <a:r>
              <a:rPr lang="en-US" b="1" dirty="0" smtClean="0"/>
              <a:t>Java Script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Different Scripting Languages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2763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511</TotalTime>
  <Words>2132</Words>
  <Application>Microsoft Office PowerPoint</Application>
  <PresentationFormat>On-screen Show (4:3)</PresentationFormat>
  <Paragraphs>397</Paragraphs>
  <Slides>69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0" baseType="lpstr">
      <vt:lpstr>Concourse</vt:lpstr>
      <vt:lpstr>Client Side Scripting Language</vt:lpstr>
      <vt:lpstr>1.Basics of JavaScript Programming</vt:lpstr>
      <vt:lpstr>Script:</vt:lpstr>
      <vt:lpstr>Scripting Language</vt:lpstr>
      <vt:lpstr>PowerPoint Presentation</vt:lpstr>
      <vt:lpstr>Types of Scripting languages</vt:lpstr>
      <vt:lpstr>1. Server-Side Scripting Language</vt:lpstr>
      <vt:lpstr>2.Client  Side scripting Language</vt:lpstr>
      <vt:lpstr>Different Scripting Languages</vt:lpstr>
      <vt:lpstr>Client Side Scripting Language</vt:lpstr>
      <vt:lpstr>         Client Side Scripts</vt:lpstr>
      <vt:lpstr>  Features of JavaScript</vt:lpstr>
      <vt:lpstr>PowerPoint Presentation</vt:lpstr>
      <vt:lpstr>  Advantages of  CSS</vt:lpstr>
      <vt:lpstr>      Disadvantages of CSS</vt:lpstr>
      <vt:lpstr>         Difference Between           JavaScript  &amp;  Java </vt:lpstr>
      <vt:lpstr>Client Side Scripting Languages</vt:lpstr>
      <vt:lpstr>             JavaScript</vt:lpstr>
      <vt:lpstr>             JavaScript</vt:lpstr>
      <vt:lpstr>     JavaScript  &amp; HTML page</vt:lpstr>
      <vt:lpstr> What is JavaScript Programming?</vt:lpstr>
      <vt:lpstr>Features of JavaScript</vt:lpstr>
      <vt:lpstr>   Limitations of JavaScript</vt:lpstr>
      <vt:lpstr>How to write JavaScript?</vt:lpstr>
      <vt:lpstr>How to write JavaScript?</vt:lpstr>
      <vt:lpstr>   Attributes of &lt;script&gt; tag</vt:lpstr>
      <vt:lpstr> A simple program</vt:lpstr>
      <vt:lpstr>1.Object Name</vt:lpstr>
      <vt:lpstr>PowerPoint Presentation</vt:lpstr>
      <vt:lpstr>PowerPoint Presentation</vt:lpstr>
      <vt:lpstr>2.Property</vt:lpstr>
      <vt:lpstr>JavaScript Code for Property</vt:lpstr>
      <vt:lpstr>PowerPoint Presentation</vt:lpstr>
      <vt:lpstr>3.Method</vt:lpstr>
      <vt:lpstr>4.Dot syntax</vt:lpstr>
      <vt:lpstr>5.Main Event</vt:lpstr>
      <vt:lpstr>* Values and Variables</vt:lpstr>
      <vt:lpstr>PowerPoint Presentation</vt:lpstr>
      <vt:lpstr>PowerPoint Presentation</vt:lpstr>
      <vt:lpstr>*Operators and Expressions</vt:lpstr>
      <vt:lpstr>     1.Arithmetic Operators </vt:lpstr>
      <vt:lpstr>PowerPoint Presentation</vt:lpstr>
      <vt:lpstr> 2.Comparison Operators </vt:lpstr>
      <vt:lpstr>PowerPoint Presentation</vt:lpstr>
      <vt:lpstr>PowerPoint Presentation</vt:lpstr>
      <vt:lpstr> 4.Assignment Operators </vt:lpstr>
      <vt:lpstr>PowerPoint Presentation</vt:lpstr>
      <vt:lpstr>5.Ternary Operator/Conditional    Operator</vt:lpstr>
      <vt:lpstr>6.Bitwise Operator</vt:lpstr>
      <vt:lpstr>PowerPoint Presentation</vt:lpstr>
      <vt:lpstr>               Expressions</vt:lpstr>
      <vt:lpstr>    Conditional Statements</vt:lpstr>
      <vt:lpstr>1. if Statement</vt:lpstr>
      <vt:lpstr> 2.if….else Statement </vt:lpstr>
      <vt:lpstr>  3. if….else if Statement </vt:lpstr>
      <vt:lpstr>  4.Nested if Statement </vt:lpstr>
      <vt:lpstr>* Switch Case Statement</vt:lpstr>
      <vt:lpstr>* Loop Statement</vt:lpstr>
      <vt:lpstr>1. for loop</vt:lpstr>
      <vt:lpstr>2.While loop</vt:lpstr>
      <vt:lpstr>3.  do…..while Loop</vt:lpstr>
      <vt:lpstr>4. Break and Continue Statement</vt:lpstr>
      <vt:lpstr>Querying and setting properties</vt:lpstr>
      <vt:lpstr>Deleting Properties</vt:lpstr>
      <vt:lpstr>Property Getters &amp; Setters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Client Side Scripting Language</dc:title>
  <dc:creator>ismail - [2010]</dc:creator>
  <cp:lastModifiedBy>ismail - [2010]</cp:lastModifiedBy>
  <cp:revision>122</cp:revision>
  <dcterms:created xsi:type="dcterms:W3CDTF">2021-10-05T10:52:25Z</dcterms:created>
  <dcterms:modified xsi:type="dcterms:W3CDTF">2021-10-21T07:36:58Z</dcterms:modified>
</cp:coreProperties>
</file>