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382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51884" y="513284"/>
            <a:ext cx="7050795" cy="966244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345923" y="676971"/>
            <a:ext cx="6864655" cy="4847676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96964" y="2838174"/>
            <a:ext cx="6423025" cy="2851572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596964" y="5745920"/>
            <a:ext cx="6423025" cy="1425788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07" y="7770538"/>
            <a:ext cx="6763068" cy="1639656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607" y="826957"/>
            <a:ext cx="6763068" cy="653010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78462" y="831716"/>
            <a:ext cx="1637242" cy="8198272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797" y="831714"/>
            <a:ext cx="4911725" cy="819827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07" y="7770538"/>
            <a:ext cx="6763068" cy="1639656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07" y="826957"/>
            <a:ext cx="6763068" cy="6530103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51884" y="513284"/>
            <a:ext cx="7050795" cy="966244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345923" y="676973"/>
            <a:ext cx="6864655" cy="676925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034" y="7684990"/>
            <a:ext cx="6763068" cy="1055083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034" y="8770030"/>
            <a:ext cx="6763068" cy="655861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5055" y="826956"/>
            <a:ext cx="3249295" cy="684377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9778" y="826956"/>
            <a:ext cx="3249295" cy="684377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07" y="7770538"/>
            <a:ext cx="6763068" cy="1639656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803" y="903495"/>
            <a:ext cx="3249295" cy="123518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844501" y="903495"/>
            <a:ext cx="3249295" cy="123518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1803" y="2257496"/>
            <a:ext cx="3249295" cy="5441753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4501" y="2257496"/>
            <a:ext cx="3249295" cy="5441753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51884" y="513284"/>
            <a:ext cx="7050795" cy="966244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7190" y="831709"/>
            <a:ext cx="2455863" cy="142578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7242" y="2257499"/>
            <a:ext cx="2455863" cy="655841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29190" y="1450337"/>
            <a:ext cx="3823006" cy="7366567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51884" y="513284"/>
            <a:ext cx="7050795" cy="966244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5289550" y="676971"/>
            <a:ext cx="1921028" cy="6772488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825" y="7815096"/>
            <a:ext cx="6800850" cy="1639656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5340714" y="831710"/>
            <a:ext cx="1851343" cy="6566789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8306" y="679475"/>
            <a:ext cx="4896612" cy="6772488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51884" y="513284"/>
            <a:ext cx="7050795" cy="966244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345923" y="676971"/>
            <a:ext cx="6864655" cy="855472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15607" y="7773826"/>
            <a:ext cx="6763068" cy="1639656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15607" y="826957"/>
            <a:ext cx="6763068" cy="6530103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120716" y="9529998"/>
            <a:ext cx="1889125" cy="5693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19-Sep-24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5009841" y="9529998"/>
            <a:ext cx="1889125" cy="5693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898966" y="9529998"/>
            <a:ext cx="377825" cy="5693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lang="en-US" spc="-25" smtClean="0"/>
              <a:pPr marL="38100">
                <a:lnSpc>
                  <a:spcPts val="1150"/>
                </a:lnSpc>
              </a:pPr>
              <a:t>‹#›</a:t>
            </a:fld>
            <a:endParaRPr lang="en-US"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4231" y="2949244"/>
            <a:ext cx="5155819" cy="25519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0" marR="5080" indent="-1683385" algn="ctr">
              <a:lnSpc>
                <a:spcPct val="152100"/>
              </a:lnSpc>
              <a:spcBef>
                <a:spcPts val="100"/>
              </a:spcBef>
            </a:pPr>
            <a:r>
              <a:rPr lang="en-US" sz="4400" b="1" spc="-10" dirty="0" smtClean="0">
                <a:latin typeface="Times New Roman"/>
                <a:cs typeface="Times New Roman"/>
              </a:rPr>
              <a:t>Thermal Engineering</a:t>
            </a:r>
          </a:p>
          <a:p>
            <a:pPr marL="1695450" marR="5080" indent="-1683385" algn="ctr">
              <a:lnSpc>
                <a:spcPct val="152100"/>
              </a:lnSpc>
              <a:spcBef>
                <a:spcPts val="100"/>
              </a:spcBef>
            </a:pPr>
            <a:r>
              <a:rPr lang="en-US" sz="3200" b="1" spc="-10" dirty="0" smtClean="0">
                <a:latin typeface="Times New Roman"/>
                <a:cs typeface="Times New Roman"/>
              </a:rPr>
              <a:t>Unit No 1 Fundamentals of Thermodynamics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</a:t>
            </a:fld>
            <a:endParaRPr spc="-2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10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751129" y="328929"/>
            <a:ext cx="6157595" cy="548714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50800" marR="76835">
              <a:lnSpc>
                <a:spcPts val="1820"/>
              </a:lnSpc>
              <a:spcBef>
                <a:spcPts val="250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_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work is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done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on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surroundings,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e.g.,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when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fluid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expandspushing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piston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outwards,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positive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6985" algn="ctr">
              <a:lnSpc>
                <a:spcPct val="100000"/>
              </a:lnSpc>
              <a:spcBef>
                <a:spcPts val="1760"/>
              </a:spcBef>
            </a:pP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r>
              <a:rPr sz="1600" b="1" i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output</a:t>
            </a:r>
            <a:r>
              <a:rPr sz="1600" b="1" i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b="1" i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b="1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b="1" i="1" spc="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+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spc="-50" dirty="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endParaRPr sz="1600">
              <a:latin typeface="Times New Roman"/>
              <a:cs typeface="Times New Roman"/>
            </a:endParaRPr>
          </a:p>
          <a:p>
            <a:pPr marL="50800" marR="43180">
              <a:lnSpc>
                <a:spcPct val="95600"/>
              </a:lnSpc>
              <a:spcBef>
                <a:spcPts val="1814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_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work is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done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on</a:t>
            </a:r>
            <a:r>
              <a:rPr sz="1600" i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i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surroundings,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e.g.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when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force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applied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arotating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handle,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piston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compress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fluid,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work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negative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922780">
              <a:lnSpc>
                <a:spcPts val="1870"/>
              </a:lnSpc>
            </a:pP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r>
              <a:rPr sz="1600" b="1" i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input</a:t>
            </a:r>
            <a:r>
              <a:rPr sz="1600" b="1" i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b="1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system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spc="-50" dirty="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78105" marR="73025" algn="ctr">
              <a:lnSpc>
                <a:spcPts val="1850"/>
              </a:lnSpc>
            </a:pP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Heat</a:t>
            </a:r>
            <a:r>
              <a:rPr sz="1600" b="1" spc="-6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is</a:t>
            </a:r>
            <a:r>
              <a:rPr sz="1600" b="1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b="1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transfer</a:t>
            </a:r>
            <a:r>
              <a:rPr sz="1600" b="1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b="1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thermal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energy</a:t>
            </a:r>
            <a:r>
              <a:rPr sz="1600" b="1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between</a:t>
            </a:r>
            <a:r>
              <a:rPr sz="1600" b="1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systems,</a:t>
            </a:r>
            <a:r>
              <a:rPr sz="1600" b="1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while</a:t>
            </a:r>
            <a:r>
              <a:rPr sz="1600" b="1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work</a:t>
            </a:r>
            <a:r>
              <a:rPr sz="1600" b="1" spc="-8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is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b="1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transfer</a:t>
            </a:r>
            <a:r>
              <a:rPr sz="1600" b="1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b="1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1F2023"/>
                </a:solidFill>
                <a:latin typeface="Times New Roman"/>
                <a:cs typeface="Times New Roman"/>
              </a:rPr>
              <a:t>mechanical</a:t>
            </a:r>
            <a:r>
              <a:rPr sz="1600" b="1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energy</a:t>
            </a:r>
            <a:r>
              <a:rPr sz="1600" b="1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between</a:t>
            </a:r>
            <a:r>
              <a:rPr sz="1600" b="1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two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1F2023"/>
                </a:solidFill>
                <a:latin typeface="Times New Roman"/>
                <a:cs typeface="Times New Roman"/>
              </a:rPr>
              <a:t>systems</a:t>
            </a:r>
            <a:endParaRPr sz="1600">
              <a:latin typeface="Times New Roman"/>
              <a:cs typeface="Times New Roman"/>
            </a:endParaRPr>
          </a:p>
          <a:p>
            <a:pPr marL="86995" marR="76835" algn="ctr">
              <a:lnSpc>
                <a:spcPct val="96300"/>
              </a:lnSpc>
              <a:spcBef>
                <a:spcPts val="174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defined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form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can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transferred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sz="1600" spc="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another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but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there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must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temperature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difference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between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these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two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systems.</a:t>
            </a:r>
            <a:endParaRPr sz="1600">
              <a:latin typeface="Times New Roman"/>
              <a:cs typeface="Times New Roman"/>
            </a:endParaRPr>
          </a:p>
          <a:p>
            <a:pPr marR="467995" algn="ctr">
              <a:lnSpc>
                <a:spcPct val="100000"/>
              </a:lnSpc>
              <a:spcBef>
                <a:spcPts val="219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usually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represented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'Q'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in(kJ)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600">
              <a:latin typeface="Times New Roman"/>
              <a:cs typeface="Times New Roman"/>
            </a:endParaRPr>
          </a:p>
          <a:p>
            <a:pPr marR="651510" algn="ctr">
              <a:lnSpc>
                <a:spcPts val="944"/>
              </a:lnSpc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8255" algn="ctr">
              <a:lnSpc>
                <a:spcPts val="1485"/>
              </a:lnSpc>
            </a:pPr>
            <a:r>
              <a:rPr sz="2400" spc="-89" baseline="-3472" dirty="0">
                <a:latin typeface="Cambria Math"/>
                <a:cs typeface="Cambria Math"/>
              </a:rPr>
              <a:t>∫</a:t>
            </a:r>
            <a:r>
              <a:rPr sz="1725" spc="-89" baseline="-31400" dirty="0">
                <a:latin typeface="Cambria Math"/>
                <a:cs typeface="Cambria Math"/>
              </a:rPr>
              <a:t>1</a:t>
            </a:r>
            <a:r>
              <a:rPr sz="1725" spc="359" baseline="-3140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δ</a:t>
            </a:r>
            <a:r>
              <a:rPr sz="1600" dirty="0">
                <a:latin typeface="Cambria Math"/>
                <a:cs typeface="Cambria Math"/>
              </a:rPr>
              <a:t>𝑄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Q</a:t>
            </a:r>
            <a:r>
              <a:rPr sz="1575" spc="-30" baseline="-7936" dirty="0">
                <a:solidFill>
                  <a:srgbClr val="221F1F"/>
                </a:solidFill>
                <a:latin typeface="Times New Roman"/>
                <a:cs typeface="Times New Roman"/>
              </a:rPr>
              <a:t>1–2</a:t>
            </a:r>
            <a:endParaRPr sz="1575" baseline="-7936">
              <a:latin typeface="Times New Roman"/>
              <a:cs typeface="Times New Roman"/>
            </a:endParaRPr>
          </a:p>
          <a:p>
            <a:pPr marL="50800">
              <a:lnSpc>
                <a:spcPts val="1870"/>
              </a:lnSpc>
              <a:spcBef>
                <a:spcPts val="21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Sign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convention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50" dirty="0">
                <a:solidFill>
                  <a:srgbClr val="221F1F"/>
                </a:solid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ts val="183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received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+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Q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ts val="188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rejected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given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up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–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Q.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28776" y="5985001"/>
          <a:ext cx="5969000" cy="19409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0725"/>
                <a:gridCol w="1990725"/>
                <a:gridCol w="1987550"/>
              </a:tblGrid>
              <a:tr h="32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Heat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795"/>
                        </a:lnSpc>
                      </a:pP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Work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173355">
                        <a:lnSpc>
                          <a:spcPts val="179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Grade</a:t>
                      </a:r>
                      <a:r>
                        <a:rPr sz="1600" spc="-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4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energy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795"/>
                        </a:lnSpc>
                      </a:pP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poor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795"/>
                        </a:lnSpc>
                      </a:pP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high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69850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source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79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Produced</a:t>
                      </a:r>
                      <a:r>
                        <a:rPr sz="1600" spc="-4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1600" spc="-6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where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requires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69850">
                        <a:lnSpc>
                          <a:spcPts val="177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Converted</a:t>
                      </a:r>
                      <a:r>
                        <a:rPr sz="1600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into</a:t>
                      </a:r>
                      <a:r>
                        <a:rPr sz="1600" spc="-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works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7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friction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77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fully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69850">
                        <a:lnSpc>
                          <a:spcPts val="179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Motion</a:t>
                      </a:r>
                      <a:r>
                        <a:rPr sz="1600" spc="-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molecules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Radom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ordered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marL="225425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States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79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Form</a:t>
                      </a:r>
                      <a:r>
                        <a:rPr sz="1600" spc="-4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energy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Transferring</a:t>
                      </a:r>
                      <a:r>
                        <a:rPr sz="1600" spc="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energy.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89228" y="7871842"/>
            <a:ext cx="6014720" cy="733406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ct val="95600"/>
              </a:lnSpc>
              <a:spcBef>
                <a:spcPts val="19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Zeroth</a:t>
            </a:r>
            <a:r>
              <a:rPr sz="1600" b="1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law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thermodynamics’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states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two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systems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sz="1600" b="1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each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equal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temperatureto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 third,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they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equal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temperature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each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other.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97455" y="8597773"/>
            <a:ext cx="1680845" cy="166712"/>
          </a:xfrm>
          <a:prstGeom prst="rect">
            <a:avLst/>
          </a:prstGeom>
          <a:solidFill>
            <a:srgbClr val="ECECEC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75"/>
              </a:lnSpc>
            </a:pP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a</a:t>
            </a:r>
            <a:r>
              <a:rPr sz="1100" spc="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=</a:t>
            </a:r>
            <a:r>
              <a:rPr sz="1100" spc="-2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b</a:t>
            </a:r>
            <a:r>
              <a:rPr sz="1100" spc="-1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and</a:t>
            </a:r>
            <a:r>
              <a:rPr sz="1100" spc="1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b</a:t>
            </a:r>
            <a:r>
              <a:rPr sz="1100" spc="-1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= c,</a:t>
            </a:r>
            <a:r>
              <a:rPr sz="1100" spc="1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then</a:t>
            </a:r>
            <a:r>
              <a:rPr sz="1100" spc="10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a</a:t>
            </a:r>
            <a:r>
              <a:rPr sz="1100" spc="-1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24242"/>
                </a:solidFill>
                <a:latin typeface="Arial MT"/>
                <a:cs typeface="Arial MT"/>
              </a:rPr>
              <a:t>=</a:t>
            </a:r>
            <a:r>
              <a:rPr sz="1100" spc="5" dirty="0">
                <a:solidFill>
                  <a:srgbClr val="424242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424242"/>
                </a:solidFill>
                <a:latin typeface="Arial MT"/>
                <a:cs typeface="Arial MT"/>
              </a:rPr>
              <a:t>c.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2756" y="8966452"/>
            <a:ext cx="506603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C3A3C"/>
                </a:solidFill>
                <a:latin typeface="Times New Roman"/>
                <a:cs typeface="Times New Roman"/>
              </a:rPr>
              <a:t>ApplicationofFirstLawtoNon-flow</a:t>
            </a:r>
            <a:r>
              <a:rPr sz="1600" dirty="0">
                <a:solidFill>
                  <a:srgbClr val="3C3A3C"/>
                </a:solidFill>
                <a:latin typeface="Times New Roman"/>
                <a:cs typeface="Times New Roman"/>
              </a:rPr>
              <a:t>/</a:t>
            </a:r>
            <a:r>
              <a:rPr sz="1600" spc="290" dirty="0">
                <a:solidFill>
                  <a:srgbClr val="3C3A3C"/>
                </a:solidFill>
                <a:latin typeface="Times New Roman"/>
                <a:cs typeface="Times New Roman"/>
              </a:rPr>
              <a:t> </a:t>
            </a:r>
            <a:r>
              <a:rPr sz="1600" b="1" spc="55" dirty="0">
                <a:solidFill>
                  <a:srgbClr val="3C3A3C"/>
                </a:solidFill>
                <a:latin typeface="Times New Roman"/>
                <a:cs typeface="Times New Roman"/>
              </a:rPr>
              <a:t>Closed</a:t>
            </a:r>
            <a:r>
              <a:rPr sz="1600" b="1" spc="95" dirty="0">
                <a:solidFill>
                  <a:srgbClr val="3C3A3C"/>
                </a:solidFill>
                <a:latin typeface="Times New Roman"/>
                <a:cs typeface="Times New Roman"/>
              </a:rPr>
              <a:t>  </a:t>
            </a:r>
            <a:r>
              <a:rPr sz="1600" b="1" spc="40" dirty="0">
                <a:solidFill>
                  <a:srgbClr val="3C3A3C"/>
                </a:solidFill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1.</a:t>
            </a:r>
            <a:r>
              <a:rPr sz="1600" spc="-1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volume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18990" y="2169921"/>
            <a:ext cx="1863348" cy="167881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89228" y="305766"/>
            <a:ext cx="5303520" cy="2878993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31140" indent="-182245">
              <a:lnSpc>
                <a:spcPct val="100000"/>
              </a:lnSpc>
              <a:spcBef>
                <a:spcPts val="290"/>
              </a:spcBef>
              <a:buAutoNum type="arabicPeriod" startAt="2"/>
              <a:tabLst>
                <a:tab pos="23114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pressure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231140" indent="-179070">
              <a:lnSpc>
                <a:spcPct val="100000"/>
              </a:lnSpc>
              <a:spcBef>
                <a:spcPts val="190"/>
              </a:spcBef>
              <a:buAutoNum type="arabicPeriod" startAt="2"/>
              <a:tabLst>
                <a:tab pos="23114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temperature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234315" indent="-182245">
              <a:lnSpc>
                <a:spcPct val="100000"/>
              </a:lnSpc>
              <a:spcBef>
                <a:spcPts val="195"/>
              </a:spcBef>
              <a:buAutoNum type="arabicPeriod" startAt="2"/>
              <a:tabLst>
                <a:tab pos="23431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Reversible</a:t>
            </a:r>
            <a:r>
              <a:rPr sz="1600" spc="-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adiabatic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234315" indent="-182245">
              <a:lnSpc>
                <a:spcPct val="100000"/>
              </a:lnSpc>
              <a:spcBef>
                <a:spcPts val="215"/>
              </a:spcBef>
              <a:buAutoNum type="arabicPeriod" startAt="2"/>
              <a:tabLst>
                <a:tab pos="23431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Polytropic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231775">
              <a:lnSpc>
                <a:spcPct val="100000"/>
              </a:lnSpc>
              <a:spcBef>
                <a:spcPts val="53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1.Constant</a:t>
            </a:r>
            <a:r>
              <a:rPr sz="1600" b="1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volume</a:t>
            </a:r>
            <a:r>
              <a:rPr sz="1600" b="1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2140"/>
              </a:lnSpc>
              <a:spcBef>
                <a:spcPts val="30"/>
              </a:spcBef>
            </a:pP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heat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supplied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at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constant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volume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then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50" dirty="0">
                <a:solidFill>
                  <a:srgbClr val="535052"/>
                </a:solidFill>
                <a:latin typeface="Times New Roman"/>
                <a:cs typeface="Times New Roman"/>
              </a:rPr>
              <a:t>pressure</a:t>
            </a:r>
            <a:r>
              <a:rPr sz="1600" spc="105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spc="50" dirty="0">
                <a:solidFill>
                  <a:srgbClr val="535052"/>
                </a:solidFill>
                <a:latin typeface="Times New Roman"/>
                <a:cs typeface="Times New Roman"/>
              </a:rPr>
              <a:t>and </a:t>
            </a:r>
            <a:r>
              <a:rPr sz="1600" spc="55" dirty="0">
                <a:solidFill>
                  <a:srgbClr val="535052"/>
                </a:solidFill>
                <a:latin typeface="Times New Roman"/>
                <a:cs typeface="Times New Roman"/>
              </a:rPr>
              <a:t>temperature</a:t>
            </a:r>
            <a:r>
              <a:rPr sz="1600" spc="14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of</a:t>
            </a:r>
            <a:r>
              <a:rPr sz="1600" spc="12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spc="60" dirty="0">
                <a:solidFill>
                  <a:srgbClr val="535052"/>
                </a:solidFill>
                <a:latin typeface="Times New Roman"/>
                <a:cs typeface="Times New Roman"/>
              </a:rPr>
              <a:t>system</a:t>
            </a:r>
            <a:r>
              <a:rPr sz="1600" spc="16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will</a:t>
            </a:r>
            <a:r>
              <a:rPr sz="1600" spc="95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spc="50" dirty="0">
                <a:solidFill>
                  <a:srgbClr val="535052"/>
                </a:solidFill>
                <a:latin typeface="Times New Roman"/>
                <a:cs typeface="Times New Roman"/>
              </a:rPr>
              <a:t>increase</a:t>
            </a:r>
            <a:r>
              <a:rPr sz="1600" spc="10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535052"/>
                </a:solidFill>
                <a:latin typeface="Times New Roman"/>
                <a:cs typeface="Times New Roman"/>
              </a:rPr>
              <a:t>but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there</a:t>
            </a:r>
            <a:r>
              <a:rPr sz="1600" spc="135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is</a:t>
            </a:r>
            <a:r>
              <a:rPr sz="1600" spc="13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no</a:t>
            </a:r>
            <a:r>
              <a:rPr sz="1600" spc="105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any</a:t>
            </a:r>
            <a:r>
              <a:rPr sz="1600" spc="14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expansion</a:t>
            </a:r>
            <a:r>
              <a:rPr sz="1600" spc="145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or</a:t>
            </a:r>
            <a:r>
              <a:rPr sz="1600" spc="12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535052"/>
                </a:solidFill>
                <a:latin typeface="Times New Roman"/>
                <a:cs typeface="Times New Roman"/>
              </a:rPr>
              <a:t>compression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spc="-25" dirty="0">
                <a:solidFill>
                  <a:srgbClr val="535052"/>
                </a:solidFill>
                <a:latin typeface="Times New Roman"/>
                <a:cs typeface="Times New Roman"/>
              </a:rPr>
              <a:t>gas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sz="1600" spc="70" dirty="0">
                <a:solidFill>
                  <a:srgbClr val="666163"/>
                </a:solidFill>
                <a:latin typeface="Times New Roman"/>
                <a:cs typeface="Times New Roman"/>
              </a:rPr>
              <a:t>Work</a:t>
            </a:r>
            <a:r>
              <a:rPr sz="1600" spc="60" dirty="0">
                <a:solidFill>
                  <a:srgbClr val="666163"/>
                </a:solidFill>
                <a:latin typeface="Times New Roman"/>
                <a:cs typeface="Times New Roman"/>
              </a:rPr>
              <a:t> done</a:t>
            </a:r>
            <a:r>
              <a:rPr sz="1600" spc="55" dirty="0">
                <a:solidFill>
                  <a:srgbClr val="66616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d</a:t>
            </a:r>
            <a:r>
              <a:rPr sz="1600" spc="25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535052"/>
                </a:solidFill>
                <a:latin typeface="Times New Roman"/>
                <a:cs typeface="Times New Roman"/>
              </a:rPr>
              <a:t>W</a:t>
            </a:r>
            <a:r>
              <a:rPr sz="1600" spc="-25" dirty="0">
                <a:solidFill>
                  <a:srgbClr val="666163"/>
                </a:solidFill>
                <a:latin typeface="Times New Roman"/>
                <a:cs typeface="Times New Roman"/>
              </a:rPr>
              <a:t>=0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28257" y="2249550"/>
            <a:ext cx="20383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25" dirty="0">
                <a:solidFill>
                  <a:srgbClr val="535052"/>
                </a:solidFill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33269" y="3365374"/>
            <a:ext cx="11557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97202" y="3356737"/>
            <a:ext cx="192405" cy="12699"/>
          </a:xfrm>
          <a:custGeom>
            <a:avLst/>
            <a:gdLst/>
            <a:ahLst/>
            <a:cxnLst/>
            <a:rect l="l" t="t" r="r" b="b"/>
            <a:pathLst>
              <a:path w="192405" h="12700">
                <a:moveTo>
                  <a:pt x="192024" y="0"/>
                </a:moveTo>
                <a:lnTo>
                  <a:pt x="0" y="0"/>
                </a:lnTo>
                <a:lnTo>
                  <a:pt x="0" y="12191"/>
                </a:lnTo>
                <a:lnTo>
                  <a:pt x="192024" y="12191"/>
                </a:lnTo>
                <a:lnTo>
                  <a:pt x="1920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3828" y="3203829"/>
            <a:ext cx="231648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spc="20" dirty="0">
                <a:solidFill>
                  <a:srgbClr val="4F4A4D"/>
                </a:solidFill>
                <a:latin typeface="Times New Roman"/>
                <a:cs typeface="Times New Roman"/>
              </a:rPr>
              <a:t>General</a:t>
            </a:r>
            <a:r>
              <a:rPr sz="1600" spc="20" dirty="0">
                <a:solidFill>
                  <a:srgbClr val="3C3A3C"/>
                </a:solidFill>
                <a:latin typeface="Times New Roman"/>
                <a:cs typeface="Times New Roman"/>
              </a:rPr>
              <a:t>gas</a:t>
            </a:r>
            <a:r>
              <a:rPr sz="1600" spc="20" dirty="0">
                <a:solidFill>
                  <a:srgbClr val="4F4A4D"/>
                </a:solidFill>
                <a:latin typeface="Times New Roman"/>
                <a:cs typeface="Times New Roman"/>
              </a:rPr>
              <a:t>equation</a:t>
            </a:r>
            <a:r>
              <a:rPr sz="1725" spc="30" baseline="45893" dirty="0">
                <a:latin typeface="Cambria Math"/>
                <a:cs typeface="Cambria Math"/>
              </a:rPr>
              <a:t>𝑝𝑉</a:t>
            </a:r>
            <a:r>
              <a:rPr sz="1725" spc="457" baseline="45893" dirty="0">
                <a:latin typeface="Cambria Math"/>
                <a:cs typeface="Cambria Math"/>
              </a:rPr>
              <a:t> </a:t>
            </a:r>
            <a:r>
              <a:rPr sz="1600" spc="20" dirty="0">
                <a:latin typeface="Times New Roman"/>
                <a:cs typeface="Times New Roman"/>
              </a:rPr>
              <a:t>=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9229" y="3530346"/>
            <a:ext cx="169735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relations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87701" y="3411092"/>
            <a:ext cx="57023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2400" baseline="-32986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2400" spc="187" baseline="-32986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96845" y="3691890"/>
            <a:ext cx="54864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70205" algn="l"/>
              </a:tabLst>
            </a:pPr>
            <a:r>
              <a:rPr sz="1150" spc="-25" dirty="0">
                <a:latin typeface="Cambria Math"/>
                <a:cs typeface="Cambria Math"/>
              </a:rPr>
              <a:t>𝑇</a:t>
            </a:r>
            <a:r>
              <a:rPr sz="1425" spc="-37" baseline="-14619" dirty="0">
                <a:latin typeface="Cambria Math"/>
                <a:cs typeface="Cambria Math"/>
              </a:rPr>
              <a:t>1</a:t>
            </a:r>
            <a:r>
              <a:rPr sz="1425" baseline="-14619" dirty="0">
                <a:latin typeface="Cambria Math"/>
                <a:cs typeface="Cambria Math"/>
              </a:rPr>
              <a:t>	</a:t>
            </a:r>
            <a:r>
              <a:rPr sz="1150" spc="-25" dirty="0">
                <a:latin typeface="Cambria Math"/>
                <a:cs typeface="Cambria Math"/>
              </a:rPr>
              <a:t>𝑇</a:t>
            </a:r>
            <a:r>
              <a:rPr sz="1425" spc="-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39367" y="5203952"/>
            <a:ext cx="1085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𝑣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3828" y="3766263"/>
            <a:ext cx="3970654" cy="1487587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80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supplied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3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sz="1600" dirty="0">
                <a:latin typeface="Cambria Math"/>
                <a:cs typeface="Cambria Math"/>
              </a:rPr>
              <a:t>𝑐</a:t>
            </a:r>
            <a:r>
              <a:rPr sz="1725" baseline="-16908" dirty="0">
                <a:latin typeface="Cambria Math"/>
                <a:cs typeface="Cambria Math"/>
              </a:rPr>
              <a:t>𝑣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𝑇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290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𝑇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38100" marR="30480">
              <a:lnSpc>
                <a:spcPts val="1870"/>
              </a:lnSpc>
              <a:spcBef>
                <a:spcPts val="1090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15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spc="17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internal</a:t>
            </a:r>
            <a:r>
              <a:rPr sz="1600" spc="12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energy(Changeinenthalpy</a:t>
            </a:r>
            <a:r>
              <a:rPr sz="1600" spc="-10" dirty="0">
                <a:solidFill>
                  <a:srgbClr val="6B6769"/>
                </a:solidFill>
                <a:latin typeface="Times New Roman"/>
                <a:cs typeface="Times New Roman"/>
              </a:rPr>
              <a:t>)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du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3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dQ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𝑐</a:t>
            </a:r>
            <a:r>
              <a:rPr sz="1725" baseline="-16908" dirty="0">
                <a:latin typeface="Cambria Math"/>
                <a:cs typeface="Cambria Math"/>
              </a:rPr>
              <a:t>𝑣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𝑇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79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350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𝑇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6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14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spc="13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entropy</a:t>
            </a:r>
            <a:endParaRPr sz="1600">
              <a:latin typeface="Times New Roman"/>
              <a:cs typeface="Times New Roman"/>
            </a:endParaRPr>
          </a:p>
          <a:p>
            <a:pPr marR="1075690" algn="ctr">
              <a:lnSpc>
                <a:spcPct val="100000"/>
              </a:lnSpc>
              <a:spcBef>
                <a:spcPts val="235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𝑇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4836" y="5264912"/>
            <a:ext cx="11557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91892" y="5319776"/>
            <a:ext cx="98425" cy="160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-50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89228" y="5103368"/>
            <a:ext cx="160782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08685" algn="l"/>
                <a:tab pos="1247140" algn="l"/>
                <a:tab pos="1494155" algn="l"/>
              </a:tabLst>
            </a:pP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S =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Cambria Math"/>
                <a:cs typeface="Cambria Math"/>
              </a:rPr>
              <a:t>𝑐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-35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228" y="5463032"/>
            <a:ext cx="339217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4F4A4D"/>
                </a:solidFill>
                <a:latin typeface="Times New Roman"/>
                <a:cs typeface="Times New Roman"/>
              </a:rPr>
              <a:t>Constant</a:t>
            </a:r>
            <a:r>
              <a:rPr sz="1600" b="1" spc="21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F4A4D"/>
                </a:solidFill>
                <a:latin typeface="Times New Roman"/>
                <a:cs typeface="Times New Roman"/>
              </a:rPr>
              <a:t>pressure</a:t>
            </a:r>
            <a:r>
              <a:rPr sz="1600" b="1" spc="20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F4A4D"/>
                </a:solidFill>
                <a:latin typeface="Times New Roman"/>
                <a:cs typeface="Times New Roman"/>
              </a:rPr>
              <a:t>or</a:t>
            </a:r>
            <a:r>
              <a:rPr sz="1600" b="1" spc="20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4F4A4D"/>
                </a:solidFill>
                <a:latin typeface="Times New Roman"/>
                <a:cs typeface="Times New Roman"/>
              </a:rPr>
              <a:t>isobaricprocess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91764" y="6216142"/>
            <a:ext cx="11557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55698" y="6207506"/>
            <a:ext cx="192405" cy="12699"/>
          </a:xfrm>
          <a:custGeom>
            <a:avLst/>
            <a:gdLst/>
            <a:ahLst/>
            <a:cxnLst/>
            <a:rect l="l" t="t" r="r" b="b"/>
            <a:pathLst>
              <a:path w="192405" h="12700">
                <a:moveTo>
                  <a:pt x="192328" y="0"/>
                </a:moveTo>
                <a:lnTo>
                  <a:pt x="0" y="0"/>
                </a:lnTo>
                <a:lnTo>
                  <a:pt x="0" y="12192"/>
                </a:lnTo>
                <a:lnTo>
                  <a:pt x="192328" y="12192"/>
                </a:lnTo>
                <a:lnTo>
                  <a:pt x="192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63828" y="6054597"/>
            <a:ext cx="247523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Generalv</a:t>
            </a:r>
            <a:r>
              <a:rPr sz="1600" dirty="0">
                <a:solidFill>
                  <a:srgbClr val="3C3A3C"/>
                </a:solidFill>
                <a:latin typeface="Times New Roman"/>
                <a:cs typeface="Times New Roman"/>
              </a:rPr>
              <a:t>gas</a:t>
            </a:r>
            <a:r>
              <a:rPr sz="1600" spc="225" dirty="0">
                <a:solidFill>
                  <a:srgbClr val="3C3A3C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equation</a:t>
            </a:r>
            <a:r>
              <a:rPr sz="1725" baseline="45893" dirty="0">
                <a:latin typeface="Cambria Math"/>
                <a:cs typeface="Cambria Math"/>
              </a:rPr>
              <a:t>𝑝𝑉</a:t>
            </a:r>
            <a:r>
              <a:rPr sz="1725" spc="652" baseline="45893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11</a:t>
            </a:fld>
            <a:endParaRPr spc="-25" dirty="0"/>
          </a:p>
        </p:txBody>
      </p:sp>
      <p:sp>
        <p:nvSpPr>
          <p:cNvPr id="20" name="object 20"/>
          <p:cNvSpPr txBox="1"/>
          <p:nvPr/>
        </p:nvSpPr>
        <p:spPr>
          <a:xfrm>
            <a:off x="789229" y="6399022"/>
            <a:ext cx="169735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relations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87701" y="6280150"/>
            <a:ext cx="58801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247" baseline="-14619" dirty="0">
                <a:latin typeface="Cambria Math"/>
                <a:cs typeface="Cambria Math"/>
              </a:rPr>
              <a:t> </a:t>
            </a:r>
            <a:r>
              <a:rPr sz="2400" baseline="-32986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2400" spc="-104" baseline="-32986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150" u="sng" spc="-3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52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90748" y="6560566"/>
            <a:ext cx="57912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00685" algn="l"/>
              </a:tabLst>
            </a:pPr>
            <a:r>
              <a:rPr sz="1150" spc="-25" dirty="0">
                <a:latin typeface="Cambria Math"/>
                <a:cs typeface="Cambria Math"/>
              </a:rPr>
              <a:t>𝑇</a:t>
            </a:r>
            <a:r>
              <a:rPr sz="1425" spc="-37" baseline="-14619" dirty="0">
                <a:latin typeface="Cambria Math"/>
                <a:cs typeface="Cambria Math"/>
              </a:rPr>
              <a:t>1</a:t>
            </a:r>
            <a:r>
              <a:rPr sz="1425" baseline="-14619" dirty="0">
                <a:latin typeface="Cambria Math"/>
                <a:cs typeface="Cambria Math"/>
              </a:rPr>
              <a:t>	</a:t>
            </a:r>
            <a:r>
              <a:rPr sz="1150" spc="-25" dirty="0">
                <a:latin typeface="Cambria Math"/>
                <a:cs typeface="Cambria Math"/>
              </a:rPr>
              <a:t>𝑇</a:t>
            </a:r>
            <a:r>
              <a:rPr sz="1425" spc="-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3828" y="6714565"/>
            <a:ext cx="3742690" cy="6031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20000"/>
              </a:lnSpc>
              <a:spcBef>
                <a:spcPts val="95"/>
              </a:spcBef>
              <a:tabLst>
                <a:tab pos="183959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supplied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3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sz="1600" dirty="0">
                <a:latin typeface="Cambria Math"/>
                <a:cs typeface="Cambria Math"/>
              </a:rPr>
              <a:t>𝑐</a:t>
            </a:r>
            <a:r>
              <a:rPr sz="1725" baseline="-16908" dirty="0">
                <a:latin typeface="Cambria Math"/>
                <a:cs typeface="Cambria Math"/>
              </a:rPr>
              <a:t>𝑝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𝑇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300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𝑇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) </a:t>
            </a:r>
            <a:r>
              <a:rPr sz="1600" spc="70" dirty="0">
                <a:solidFill>
                  <a:srgbClr val="666163"/>
                </a:solidFill>
                <a:latin typeface="Times New Roman"/>
                <a:cs typeface="Times New Roman"/>
              </a:rPr>
              <a:t>Work</a:t>
            </a:r>
            <a:r>
              <a:rPr sz="1600" spc="50" dirty="0">
                <a:solidFill>
                  <a:srgbClr val="666163"/>
                </a:solidFill>
                <a:latin typeface="Times New Roman"/>
                <a:cs typeface="Times New Roman"/>
              </a:rPr>
              <a:t> </a:t>
            </a:r>
            <a:r>
              <a:rPr sz="1600" spc="60" dirty="0">
                <a:solidFill>
                  <a:srgbClr val="666163"/>
                </a:solidFill>
                <a:latin typeface="Times New Roman"/>
                <a:cs typeface="Times New Roman"/>
              </a:rPr>
              <a:t>done</a:t>
            </a:r>
            <a:r>
              <a:rPr sz="1600" spc="45" dirty="0">
                <a:solidFill>
                  <a:srgbClr val="66616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d</a:t>
            </a:r>
            <a:r>
              <a:rPr sz="1600" spc="20" dirty="0">
                <a:solidFill>
                  <a:srgbClr val="535052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35052"/>
                </a:solidFill>
                <a:latin typeface="Times New Roman"/>
                <a:cs typeface="Times New Roman"/>
              </a:rPr>
              <a:t>W</a:t>
            </a:r>
            <a:r>
              <a:rPr sz="1600" dirty="0">
                <a:solidFill>
                  <a:srgbClr val="666163"/>
                </a:solidFill>
                <a:latin typeface="Times New Roman"/>
                <a:cs typeface="Times New Roman"/>
              </a:rPr>
              <a:t>=</a:t>
            </a:r>
            <a:r>
              <a:rPr sz="1600" spc="-35" dirty="0">
                <a:solidFill>
                  <a:srgbClr val="666163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666163"/>
                </a:solidFill>
                <a:latin typeface="Times New Roman"/>
                <a:cs typeface="Times New Roman"/>
              </a:rPr>
              <a:t>p</a:t>
            </a:r>
            <a:r>
              <a:rPr sz="1600" dirty="0">
                <a:solidFill>
                  <a:srgbClr val="666163"/>
                </a:solidFill>
                <a:latin typeface="Times New Roman"/>
                <a:cs typeface="Times New Roman"/>
              </a:rPr>
              <a:t>	</a:t>
            </a:r>
            <a:r>
              <a:rPr sz="1600" spc="-35" dirty="0">
                <a:latin typeface="Times New Roman"/>
                <a:cs typeface="Times New Roman"/>
              </a:rPr>
              <a:t>(</a:t>
            </a:r>
            <a:r>
              <a:rPr sz="1600" spc="-35" dirty="0">
                <a:latin typeface="Cambria Math"/>
                <a:cs typeface="Cambria Math"/>
              </a:rPr>
              <a:t>𝑉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r>
              <a:rPr sz="1725" spc="12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-7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𝑉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39367" y="8627745"/>
            <a:ext cx="11811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𝑝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3828" y="7658228"/>
            <a:ext cx="3970654" cy="9983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8100" marR="30480">
              <a:lnSpc>
                <a:spcPts val="1900"/>
              </a:lnSpc>
              <a:spcBef>
                <a:spcPts val="18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20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ininternal</a:t>
            </a:r>
            <a:r>
              <a:rPr sz="1600" spc="21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energy</a:t>
            </a:r>
            <a:r>
              <a:rPr sz="1600" spc="25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(Changeinenthalpy</a:t>
            </a:r>
            <a:r>
              <a:rPr sz="1600" spc="-10" dirty="0">
                <a:solidFill>
                  <a:srgbClr val="6B6769"/>
                </a:solidFill>
                <a:latin typeface="Times New Roman"/>
                <a:cs typeface="Times New Roman"/>
              </a:rPr>
              <a:t>)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dh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3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 Q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𝑐</a:t>
            </a:r>
            <a:r>
              <a:rPr sz="1725" baseline="-16908" dirty="0">
                <a:latin typeface="Cambria Math"/>
                <a:cs typeface="Cambria Math"/>
              </a:rPr>
              <a:t>𝑝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𝑇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9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35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𝑇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2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Changein</a:t>
            </a:r>
            <a:r>
              <a:rPr sz="1600" spc="26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entropy</a:t>
            </a:r>
            <a:endParaRPr sz="1600">
              <a:latin typeface="Times New Roman"/>
              <a:cs typeface="Times New Roman"/>
            </a:endParaRPr>
          </a:p>
          <a:p>
            <a:pPr marR="1057275" algn="ctr">
              <a:lnSpc>
                <a:spcPct val="100000"/>
              </a:lnSpc>
              <a:spcBef>
                <a:spcPts val="229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𝑇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33980" y="8688704"/>
            <a:ext cx="11557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01037" y="8743568"/>
            <a:ext cx="98425" cy="160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-50" dirty="0"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9228" y="8527161"/>
            <a:ext cx="161671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18210" algn="l"/>
                <a:tab pos="1256665" algn="l"/>
                <a:tab pos="1503680" algn="l"/>
              </a:tabLst>
            </a:pP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S =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Cambria Math"/>
                <a:cs typeface="Cambria Math"/>
              </a:rPr>
              <a:t>𝑐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-35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9229" y="8864041"/>
            <a:ext cx="4233545" cy="55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 marR="5080" indent="-52069">
              <a:lnSpc>
                <a:spcPct val="110000"/>
              </a:lnSpc>
              <a:spcBef>
                <a:spcPts val="95"/>
              </a:spcBef>
            </a:pPr>
            <a:r>
              <a:rPr sz="1600" b="1" spc="65" dirty="0">
                <a:solidFill>
                  <a:srgbClr val="555355"/>
                </a:solidFill>
                <a:latin typeface="Times New Roman"/>
                <a:cs typeface="Times New Roman"/>
              </a:rPr>
              <a:t>Constant</a:t>
            </a:r>
            <a:r>
              <a:rPr sz="1600" b="1" spc="95" dirty="0">
                <a:solidFill>
                  <a:srgbClr val="555355"/>
                </a:solidFill>
                <a:latin typeface="Times New Roman"/>
                <a:cs typeface="Times New Roman"/>
              </a:rPr>
              <a:t> </a:t>
            </a:r>
            <a:r>
              <a:rPr sz="1600" b="1" spc="65" dirty="0">
                <a:solidFill>
                  <a:srgbClr val="555355"/>
                </a:solidFill>
                <a:latin typeface="Times New Roman"/>
                <a:cs typeface="Times New Roman"/>
              </a:rPr>
              <a:t>temperature</a:t>
            </a:r>
            <a:r>
              <a:rPr sz="1600" b="1" spc="80" dirty="0">
                <a:solidFill>
                  <a:srgbClr val="555355"/>
                </a:solidFill>
                <a:latin typeface="Times New Roman"/>
                <a:cs typeface="Times New Roman"/>
              </a:rPr>
              <a:t> </a:t>
            </a:r>
            <a:r>
              <a:rPr sz="1600" b="1" spc="50" dirty="0">
                <a:solidFill>
                  <a:srgbClr val="555355"/>
                </a:solidFill>
                <a:latin typeface="Times New Roman"/>
                <a:cs typeface="Times New Roman"/>
              </a:rPr>
              <a:t>or</a:t>
            </a:r>
            <a:r>
              <a:rPr sz="1600" b="1" spc="85" dirty="0">
                <a:solidFill>
                  <a:srgbClr val="555355"/>
                </a:solidFill>
                <a:latin typeface="Times New Roman"/>
                <a:cs typeface="Times New Roman"/>
              </a:rPr>
              <a:t> </a:t>
            </a:r>
            <a:r>
              <a:rPr sz="1600" b="1" spc="60" dirty="0">
                <a:solidFill>
                  <a:srgbClr val="555355"/>
                </a:solidFill>
                <a:latin typeface="Times New Roman"/>
                <a:cs typeface="Times New Roman"/>
              </a:rPr>
              <a:t>isothermal</a:t>
            </a:r>
            <a:r>
              <a:rPr sz="1600" b="1" spc="80" dirty="0">
                <a:solidFill>
                  <a:srgbClr val="555355"/>
                </a:solidFill>
                <a:latin typeface="Times New Roman"/>
                <a:cs typeface="Times New Roman"/>
              </a:rPr>
              <a:t> </a:t>
            </a:r>
            <a:r>
              <a:rPr sz="1600" b="1" spc="50" dirty="0">
                <a:solidFill>
                  <a:srgbClr val="555355"/>
                </a:solidFill>
                <a:latin typeface="Times New Roman"/>
                <a:cs typeface="Times New Roman"/>
              </a:rPr>
              <a:t>process </a:t>
            </a:r>
            <a:r>
              <a:rPr sz="1600" b="1" spc="45" dirty="0">
                <a:latin typeface="Times New Roman"/>
                <a:cs typeface="Times New Roman"/>
              </a:rPr>
              <a:t>(</a:t>
            </a:r>
            <a:r>
              <a:rPr sz="1600" spc="45" dirty="0">
                <a:solidFill>
                  <a:srgbClr val="555355"/>
                </a:solidFill>
                <a:latin typeface="Times New Roman"/>
                <a:cs typeface="Times New Roman"/>
              </a:rPr>
              <a:t>Frictionless</a:t>
            </a:r>
            <a:r>
              <a:rPr sz="1600" spc="60" dirty="0">
                <a:solidFill>
                  <a:srgbClr val="555355"/>
                </a:solidFill>
                <a:latin typeface="Times New Roman"/>
                <a:cs typeface="Times New Roman"/>
              </a:rPr>
              <a:t> </a:t>
            </a:r>
            <a:r>
              <a:rPr sz="1600" spc="55" dirty="0">
                <a:solidFill>
                  <a:srgbClr val="555355"/>
                </a:solidFill>
                <a:latin typeface="Times New Roman"/>
                <a:cs typeface="Times New Roman"/>
              </a:rPr>
              <a:t>piston</a:t>
            </a:r>
            <a:r>
              <a:rPr sz="1600" spc="40" dirty="0">
                <a:solidFill>
                  <a:srgbClr val="555355"/>
                </a:solidFill>
                <a:latin typeface="Times New Roman"/>
                <a:cs typeface="Times New Roman"/>
              </a:rPr>
              <a:t> </a:t>
            </a:r>
            <a:r>
              <a:rPr sz="1600" spc="65" dirty="0">
                <a:solidFill>
                  <a:srgbClr val="555355"/>
                </a:solidFill>
                <a:latin typeface="Times New Roman"/>
                <a:cs typeface="Times New Roman"/>
              </a:rPr>
              <a:t>and </a:t>
            </a:r>
            <a:r>
              <a:rPr sz="1600" spc="40" dirty="0">
                <a:solidFill>
                  <a:srgbClr val="555355"/>
                </a:solidFill>
                <a:latin typeface="Times New Roman"/>
                <a:cs typeface="Times New Roman"/>
              </a:rPr>
              <a:t>cylinder</a:t>
            </a:r>
            <a:r>
              <a:rPr sz="1600" b="1" spc="40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03881" y="533654"/>
            <a:ext cx="192405" cy="12699"/>
          </a:xfrm>
          <a:custGeom>
            <a:avLst/>
            <a:gdLst/>
            <a:ahLst/>
            <a:cxnLst/>
            <a:rect l="l" t="t" r="r" b="b"/>
            <a:pathLst>
              <a:path w="192405" h="12700">
                <a:moveTo>
                  <a:pt x="192328" y="0"/>
                </a:moveTo>
                <a:lnTo>
                  <a:pt x="0" y="0"/>
                </a:lnTo>
                <a:lnTo>
                  <a:pt x="0" y="12192"/>
                </a:lnTo>
                <a:lnTo>
                  <a:pt x="192328" y="12192"/>
                </a:lnTo>
                <a:lnTo>
                  <a:pt x="192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3828" y="380746"/>
            <a:ext cx="242316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General</a:t>
            </a:r>
            <a:r>
              <a:rPr sz="1600" spc="18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C3A3C"/>
                </a:solidFill>
                <a:latin typeface="Times New Roman"/>
                <a:cs typeface="Times New Roman"/>
              </a:rPr>
              <a:t>gas</a:t>
            </a:r>
            <a:r>
              <a:rPr sz="1600" spc="190" dirty="0">
                <a:solidFill>
                  <a:srgbClr val="3C3A3C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equation</a:t>
            </a:r>
            <a:r>
              <a:rPr sz="1725" baseline="45893" dirty="0">
                <a:latin typeface="Cambria Math"/>
                <a:cs typeface="Cambria Math"/>
              </a:rPr>
              <a:t>𝑝𝑉</a:t>
            </a:r>
            <a:r>
              <a:rPr sz="1725" spc="540" baseline="45893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12</a:t>
            </a:fld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763829" y="542289"/>
            <a:ext cx="3039745" cy="669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8040" algn="ctr">
              <a:lnSpc>
                <a:spcPts val="122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𝑇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ts val="1760"/>
              </a:lnSpc>
              <a:tabLst>
                <a:tab pos="201358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relations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sz="1600" spc="-25" dirty="0">
                <a:latin typeface="Cambria Math"/>
                <a:cs typeface="Cambria Math"/>
              </a:rPr>
              <a:t>𝑝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Cambria Math"/>
                <a:cs typeface="Cambria Math"/>
              </a:rPr>
              <a:t>𝑉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725" spc="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𝑝</a:t>
            </a:r>
            <a:r>
              <a:rPr sz="1725" spc="-30" baseline="-16908" dirty="0">
                <a:latin typeface="Cambria Math"/>
                <a:cs typeface="Cambria Math"/>
              </a:rPr>
              <a:t>2</a:t>
            </a:r>
            <a:r>
              <a:rPr sz="1600" spc="-20" dirty="0">
                <a:latin typeface="Cambria Math"/>
                <a:cs typeface="Cambria Math"/>
              </a:rPr>
              <a:t>𝑉</a:t>
            </a:r>
            <a:r>
              <a:rPr sz="1725" spc="-30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  <a:p>
            <a:pPr marL="141605">
              <a:lnSpc>
                <a:spcPct val="100000"/>
              </a:lnSpc>
              <a:spcBef>
                <a:spcPts val="215"/>
              </a:spcBef>
            </a:pP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supplied</a:t>
            </a:r>
            <a:r>
              <a:rPr sz="1600" spc="3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delivered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6342" y="1383538"/>
            <a:ext cx="2990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r>
              <a:rPr sz="1150" spc="165" dirty="0">
                <a:latin typeface="Cambria Math"/>
                <a:cs typeface="Cambria Math"/>
              </a:rPr>
              <a:t>  </a:t>
            </a:r>
            <a:r>
              <a:rPr sz="1150" spc="-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6260" y="1221994"/>
            <a:ext cx="22225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21661" y="1444879"/>
            <a:ext cx="1212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𝑉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9228" y="1282953"/>
            <a:ext cx="211074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14020" algn="l"/>
                <a:tab pos="1997710" algn="l"/>
              </a:tabLst>
            </a:pPr>
            <a:r>
              <a:rPr sz="1600" spc="-25" dirty="0">
                <a:latin typeface="Times New Roman"/>
                <a:cs typeface="Times New Roman"/>
              </a:rPr>
              <a:t>dQ</a:t>
            </a:r>
            <a:r>
              <a:rPr sz="1600" dirty="0">
                <a:latin typeface="Times New Roman"/>
                <a:cs typeface="Times New Roman"/>
              </a:rPr>
              <a:t>	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dW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600" spc="2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𝑉</a:t>
            </a:r>
            <a:r>
              <a:rPr sz="1600" spc="95" dirty="0">
                <a:latin typeface="Cambria Math"/>
                <a:cs typeface="Cambria Math"/>
              </a:rPr>
              <a:t> 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7155" y="1383538"/>
            <a:ext cx="2990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Cambria Math"/>
                <a:cs typeface="Cambria Math"/>
              </a:rPr>
              <a:t>1</a:t>
            </a:r>
            <a:r>
              <a:rPr sz="1150" spc="165" dirty="0">
                <a:latin typeface="Cambria Math"/>
                <a:cs typeface="Cambria Math"/>
              </a:rPr>
              <a:t>  </a:t>
            </a:r>
            <a:r>
              <a:rPr sz="1150" spc="-50" dirty="0">
                <a:latin typeface="Cambria Math"/>
                <a:cs typeface="Cambria Math"/>
              </a:rPr>
              <a:t>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67328" y="1221994"/>
            <a:ext cx="23749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92728" y="1444879"/>
            <a:ext cx="11811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30" dirty="0">
                <a:latin typeface="Cambria Math"/>
                <a:cs typeface="Cambria Math"/>
              </a:rPr>
              <a:t>𝑝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4814" y="1499743"/>
            <a:ext cx="1284605" cy="1603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198880" algn="l"/>
              </a:tabLst>
            </a:pPr>
            <a:r>
              <a:rPr sz="950" spc="-50" dirty="0">
                <a:latin typeface="Cambria Math"/>
                <a:cs typeface="Cambria Math"/>
              </a:rPr>
              <a:t>1</a:t>
            </a:r>
            <a:r>
              <a:rPr sz="950" dirty="0">
                <a:latin typeface="Cambria Math"/>
                <a:cs typeface="Cambria Math"/>
              </a:rPr>
              <a:t>	</a:t>
            </a:r>
            <a:r>
              <a:rPr sz="950" spc="-5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71977" y="1282953"/>
            <a:ext cx="121412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0455" algn="l"/>
              </a:tabLst>
            </a:pP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600" spc="2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𝑉</a:t>
            </a:r>
            <a:r>
              <a:rPr sz="1600" spc="90" dirty="0">
                <a:latin typeface="Cambria Math"/>
                <a:cs typeface="Cambria Math"/>
              </a:rPr>
              <a:t> 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9229" y="1737486"/>
            <a:ext cx="3974465" cy="10496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21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spc="24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internal</a:t>
            </a:r>
            <a:r>
              <a:rPr sz="1600" spc="19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energy(Change</a:t>
            </a:r>
            <a:r>
              <a:rPr sz="1600" spc="26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inenthalpy</a:t>
            </a:r>
            <a:r>
              <a:rPr sz="1600" spc="-10" dirty="0">
                <a:solidFill>
                  <a:srgbClr val="6B6769"/>
                </a:solidFill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U= </a:t>
            </a:r>
            <a:r>
              <a:rPr sz="1600" spc="-5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14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spc="13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entropy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50085" y="2789301"/>
            <a:ext cx="22225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228" y="2850261"/>
            <a:ext cx="146431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51280" algn="l"/>
              </a:tabLst>
            </a:pP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S =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m</a:t>
            </a:r>
            <a:r>
              <a:rPr sz="1600" spc="1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R</a:t>
            </a:r>
            <a:r>
              <a:rPr sz="1600" spc="5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98977" y="2789301"/>
            <a:ext cx="23749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37385" y="3011804"/>
            <a:ext cx="131191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099185" algn="l"/>
              </a:tabLst>
            </a:pPr>
            <a:r>
              <a:rPr sz="1150" spc="-25" dirty="0">
                <a:latin typeface="Cambria Math"/>
                <a:cs typeface="Cambria Math"/>
              </a:rPr>
              <a:t>𝑉</a:t>
            </a:r>
            <a:r>
              <a:rPr sz="1425" spc="-37" baseline="-14619" dirty="0">
                <a:latin typeface="Cambria Math"/>
                <a:cs typeface="Cambria Math"/>
              </a:rPr>
              <a:t>1</a:t>
            </a:r>
            <a:r>
              <a:rPr sz="1425" baseline="-14619" dirty="0">
                <a:latin typeface="Cambria Math"/>
                <a:cs typeface="Cambria Math"/>
              </a:rPr>
              <a:t>	</a:t>
            </a:r>
            <a:r>
              <a:rPr sz="1150" spc="-25" dirty="0">
                <a:latin typeface="Cambria Math"/>
                <a:cs typeface="Cambria Math"/>
              </a:rPr>
              <a:t>𝑝</a:t>
            </a:r>
            <a:r>
              <a:rPr sz="1425" spc="-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25421" y="2850261"/>
            <a:ext cx="109220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79169" algn="l"/>
              </a:tabLst>
            </a:pP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m</a:t>
            </a:r>
            <a:r>
              <a:rPr sz="1600" spc="2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4F4A4D"/>
                </a:solidFill>
                <a:latin typeface="Times New Roman"/>
                <a:cs typeface="Times New Roman"/>
              </a:rPr>
              <a:t>R</a:t>
            </a:r>
            <a:r>
              <a:rPr sz="1600" spc="-20" dirty="0">
                <a:latin typeface="Times New Roman"/>
                <a:cs typeface="Times New Roman"/>
              </a:rPr>
              <a:t>In</a:t>
            </a:r>
            <a:r>
              <a:rPr sz="1600" spc="-20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1128" y="3189808"/>
            <a:ext cx="4860290" cy="1103507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265"/>
              </a:spcBef>
            </a:pPr>
            <a:r>
              <a:rPr sz="1600" b="1" dirty="0">
                <a:solidFill>
                  <a:srgbClr val="4F4A4D"/>
                </a:solidFill>
                <a:latin typeface="Times New Roman"/>
                <a:cs typeface="Times New Roman"/>
              </a:rPr>
              <a:t>Reverse</a:t>
            </a:r>
            <a:r>
              <a:rPr sz="1600" b="1" spc="27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F4A4D"/>
                </a:solidFill>
                <a:latin typeface="Times New Roman"/>
                <a:cs typeface="Times New Roman"/>
              </a:rPr>
              <a:t>Adiabatic</a:t>
            </a:r>
            <a:r>
              <a:rPr sz="1600" b="1" spc="23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4F4A4D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50800" marR="30480">
              <a:lnSpc>
                <a:spcPts val="2140"/>
              </a:lnSpc>
              <a:spcBef>
                <a:spcPts val="55"/>
              </a:spcBef>
              <a:tabLst>
                <a:tab pos="1901825" algn="l"/>
              </a:tabLst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{insulated</a:t>
            </a:r>
            <a:r>
              <a:rPr sz="1600" spc="22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frictionless</a:t>
            </a:r>
            <a:r>
              <a:rPr sz="1600" spc="18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piston</a:t>
            </a:r>
            <a:r>
              <a:rPr sz="1600" spc="22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and</a:t>
            </a:r>
            <a:r>
              <a:rPr sz="1600" spc="18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cylinder</a:t>
            </a:r>
            <a:r>
              <a:rPr sz="1600" spc="21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arrangement}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no</a:t>
            </a:r>
            <a:r>
              <a:rPr sz="1600" spc="55" dirty="0">
                <a:solidFill>
                  <a:srgbClr val="4F4A4D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heat</a:t>
            </a:r>
            <a:r>
              <a:rPr sz="1600" spc="60" dirty="0">
                <a:solidFill>
                  <a:srgbClr val="4F4A4D"/>
                </a:solidFill>
                <a:latin typeface="Times New Roman"/>
                <a:cs typeface="Times New Roman"/>
              </a:rPr>
              <a:t> 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transferdQ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=</a:t>
            </a:r>
            <a:r>
              <a:rPr sz="1600" spc="3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4F4A4D"/>
                </a:solidFill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5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General</a:t>
            </a:r>
            <a:r>
              <a:rPr sz="1600" dirty="0">
                <a:solidFill>
                  <a:srgbClr val="3C3A3C"/>
                </a:solidFill>
                <a:latin typeface="Times New Roman"/>
                <a:cs typeface="Times New Roman"/>
              </a:rPr>
              <a:t>gas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equation</a:t>
            </a:r>
            <a:r>
              <a:rPr sz="1600" spc="145" dirty="0">
                <a:solidFill>
                  <a:srgbClr val="4F4A4D"/>
                </a:solidFill>
                <a:latin typeface="Times New Roman"/>
                <a:cs typeface="Times New Roman"/>
              </a:rPr>
              <a:t>  </a:t>
            </a:r>
            <a:r>
              <a:rPr sz="1600" spc="65" dirty="0">
                <a:latin typeface="Cambria Math"/>
                <a:cs typeface="Cambria Math"/>
              </a:rPr>
              <a:t>𝑝𝑉</a:t>
            </a:r>
            <a:r>
              <a:rPr sz="1725" spc="97" baseline="28985" dirty="0">
                <a:latin typeface="Cambria Math"/>
                <a:cs typeface="Cambria Math"/>
              </a:rPr>
              <a:t>𝛾</a:t>
            </a:r>
            <a:r>
              <a:rPr sz="1600" spc="65" dirty="0">
                <a:latin typeface="Times New Roman"/>
                <a:cs typeface="Times New Roman"/>
              </a:rPr>
              <a:t>=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7782" y="4377690"/>
            <a:ext cx="82931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705485" algn="l"/>
              </a:tabLst>
            </a:pPr>
            <a:r>
              <a:rPr sz="1150" dirty="0">
                <a:latin typeface="Cambria Math"/>
                <a:cs typeface="Cambria Math"/>
              </a:rPr>
              <a:t>1</a:t>
            </a:r>
            <a:r>
              <a:rPr sz="1150" spc="415" dirty="0">
                <a:latin typeface="Cambria Math"/>
                <a:cs typeface="Cambria Math"/>
              </a:rPr>
              <a:t> </a:t>
            </a:r>
            <a:r>
              <a:rPr sz="1725" spc="-75" baseline="-4830" dirty="0">
                <a:latin typeface="Cambria Math"/>
                <a:cs typeface="Cambria Math"/>
              </a:rPr>
              <a:t>1</a:t>
            </a:r>
            <a:r>
              <a:rPr sz="1725" baseline="-4830" dirty="0">
                <a:latin typeface="Cambria Math"/>
                <a:cs typeface="Cambria Math"/>
              </a:rPr>
              <a:t>	</a:t>
            </a: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95192" y="4392929"/>
            <a:ext cx="110489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3829" y="4277105"/>
            <a:ext cx="312991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01358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relations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600" spc="285" dirty="0">
                <a:latin typeface="Cambria Math"/>
                <a:cs typeface="Cambria Math"/>
              </a:rPr>
              <a:t> </a:t>
            </a:r>
            <a:r>
              <a:rPr sz="1600" spc="85" dirty="0">
                <a:latin typeface="Cambria Math"/>
                <a:cs typeface="Cambria Math"/>
              </a:rPr>
              <a:t>𝑉</a:t>
            </a:r>
            <a:r>
              <a:rPr sz="1725" spc="127" baseline="38647" dirty="0">
                <a:latin typeface="Cambria Math"/>
                <a:cs typeface="Cambria Math"/>
              </a:rPr>
              <a:t>𝛾</a:t>
            </a:r>
            <a:r>
              <a:rPr sz="1725" spc="359" baseline="38647" dirty="0"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600" spc="340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𝑉</a:t>
            </a:r>
            <a:r>
              <a:rPr sz="1725" spc="89" baseline="38647" dirty="0">
                <a:latin typeface="Cambria Math"/>
                <a:cs typeface="Cambria Math"/>
              </a:rPr>
              <a:t>𝛾</a:t>
            </a:r>
            <a:endParaRPr sz="1725" baseline="38647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84197" y="4609339"/>
            <a:ext cx="22225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84197" y="4832095"/>
            <a:ext cx="22225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latin typeface="Cambria Math"/>
                <a:cs typeface="Cambria Math"/>
              </a:rPr>
              <a:t>𝑉</a:t>
            </a:r>
            <a:r>
              <a:rPr sz="1425" spc="-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09014" y="4670553"/>
            <a:ext cx="37909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5430" algn="l"/>
              </a:tabLst>
            </a:pP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41067" y="4609339"/>
            <a:ext cx="22796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𝑃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41067" y="4832095"/>
            <a:ext cx="22796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latin typeface="Cambria Math"/>
                <a:cs typeface="Cambria Math"/>
              </a:rPr>
              <a:t>𝑃</a:t>
            </a:r>
            <a:r>
              <a:rPr sz="1425" spc="-37" baseline="-14619" dirty="0"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00908" y="4670553"/>
            <a:ext cx="54991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6245" algn="l"/>
              </a:tabLst>
            </a:pP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62580" y="4548378"/>
            <a:ext cx="116522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2490" algn="l"/>
              </a:tabLst>
            </a:pPr>
            <a:r>
              <a:rPr sz="1150" spc="-25" dirty="0">
                <a:latin typeface="Cambria Math"/>
                <a:cs typeface="Cambria Math"/>
              </a:rPr>
              <a:t>𝛾−1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150" spc="-25" dirty="0">
                <a:latin typeface="Cambria Math"/>
                <a:cs typeface="Cambria Math"/>
              </a:rPr>
              <a:t>𝛾−1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38428" y="5275275"/>
            <a:ext cx="5820410" cy="2887201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67005">
              <a:lnSpc>
                <a:spcPct val="100000"/>
              </a:lnSpc>
              <a:spcBef>
                <a:spcPts val="290"/>
              </a:spcBef>
            </a:pP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delivered</a:t>
            </a:r>
            <a:endParaRPr sz="1600">
              <a:latin typeface="Times New Roman"/>
              <a:cs typeface="Times New Roman"/>
            </a:endParaRPr>
          </a:p>
          <a:p>
            <a:pPr marL="981075">
              <a:lnSpc>
                <a:spcPct val="100000"/>
              </a:lnSpc>
              <a:spcBef>
                <a:spcPts val="190"/>
              </a:spcBef>
              <a:tabLst>
                <a:tab pos="1279525" algn="l"/>
              </a:tabLst>
            </a:pPr>
            <a:r>
              <a:rPr sz="1600" spc="-50" dirty="0">
                <a:latin typeface="Times New Roman"/>
                <a:cs typeface="Times New Roman"/>
              </a:rPr>
              <a:t>Q</a:t>
            </a:r>
            <a:r>
              <a:rPr sz="1600" dirty="0">
                <a:latin typeface="Times New Roman"/>
                <a:cs typeface="Times New Roman"/>
              </a:rPr>
              <a:t>	=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63500">
              <a:lnSpc>
                <a:spcPts val="1764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Work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output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587500">
              <a:lnSpc>
                <a:spcPts val="1764"/>
              </a:lnSpc>
            </a:pPr>
            <a:r>
              <a:rPr sz="2400" baseline="-32986" dirty="0">
                <a:latin typeface="Times New Roman"/>
                <a:cs typeface="Times New Roman"/>
              </a:rPr>
              <a:t>dW</a:t>
            </a:r>
            <a:r>
              <a:rPr sz="2400" spc="-22" baseline="-32986" dirty="0">
                <a:latin typeface="Times New Roman"/>
                <a:cs typeface="Times New Roman"/>
              </a:rPr>
              <a:t> </a:t>
            </a:r>
            <a:r>
              <a:rPr sz="2400" baseline="-32986" dirty="0">
                <a:latin typeface="Times New Roman"/>
                <a:cs typeface="Times New Roman"/>
              </a:rPr>
              <a:t>=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u="sng" spc="135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150" u="sng" spc="-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−𝑝</a:t>
            </a:r>
            <a:r>
              <a:rPr sz="1425" u="sng" spc="-30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150" u="sng" spc="-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30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R="953135" algn="ctr">
              <a:lnSpc>
                <a:spcPct val="100000"/>
              </a:lnSpc>
              <a:spcBef>
                <a:spcPts val="280"/>
              </a:spcBef>
            </a:pPr>
            <a:r>
              <a:rPr sz="1150" spc="-25" dirty="0">
                <a:latin typeface="Cambria Math"/>
                <a:cs typeface="Cambria Math"/>
              </a:rPr>
              <a:t>𝛾−1</a:t>
            </a:r>
            <a:endParaRPr sz="1150">
              <a:latin typeface="Cambria Math"/>
              <a:cs typeface="Cambria Math"/>
            </a:endParaRPr>
          </a:p>
          <a:p>
            <a:pPr marL="63500">
              <a:lnSpc>
                <a:spcPct val="100000"/>
              </a:lnSpc>
              <a:spcBef>
                <a:spcPts val="140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14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spc="13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entropy</a:t>
            </a:r>
            <a:endParaRPr sz="1600">
              <a:latin typeface="Times New Roman"/>
              <a:cs typeface="Times New Roman"/>
            </a:endParaRPr>
          </a:p>
          <a:p>
            <a:pPr marL="673100">
              <a:lnSpc>
                <a:spcPct val="100000"/>
              </a:lnSpc>
              <a:spcBef>
                <a:spcPts val="220"/>
              </a:spcBef>
            </a:pP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S =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4F4A4D"/>
                </a:solidFill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215"/>
              </a:spcBef>
            </a:pPr>
            <a:r>
              <a:rPr sz="1600" b="1" dirty="0">
                <a:solidFill>
                  <a:srgbClr val="444242"/>
                </a:solidFill>
                <a:latin typeface="Times New Roman"/>
                <a:cs typeface="Times New Roman"/>
              </a:rPr>
              <a:t>Polytrophic</a:t>
            </a:r>
            <a:r>
              <a:rPr sz="1600" b="1" spc="55" dirty="0">
                <a:solidFill>
                  <a:srgbClr val="444242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44242"/>
                </a:solidFill>
                <a:latin typeface="Times New Roman"/>
                <a:cs typeface="Times New Roman"/>
              </a:rPr>
              <a:t>Process</a:t>
            </a:r>
            <a:r>
              <a:rPr sz="1600" b="1" spc="30" dirty="0">
                <a:solidFill>
                  <a:srgbClr val="444242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44242"/>
                </a:solidFill>
                <a:latin typeface="Times New Roman"/>
                <a:cs typeface="Times New Roman"/>
              </a:rPr>
              <a:t>(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non-flow</a:t>
            </a:r>
            <a:r>
              <a:rPr sz="1600" spc="6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polytropic</a:t>
            </a:r>
            <a:r>
              <a:rPr sz="1600" spc="140" dirty="0">
                <a:solidFill>
                  <a:srgbClr val="4F4A4D"/>
                </a:solidFill>
                <a:latin typeface="Times New Roman"/>
                <a:cs typeface="Times New Roman"/>
              </a:rPr>
              <a:t> 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process</a:t>
            </a:r>
            <a:r>
              <a:rPr sz="1600" b="1" spc="-10" dirty="0">
                <a:solidFill>
                  <a:srgbClr val="444242"/>
                </a:solidFill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0"/>
              </a:spcBef>
            </a:pPr>
            <a:endParaRPr sz="1600">
              <a:latin typeface="Times New Roman"/>
              <a:cs typeface="Times New Roman"/>
            </a:endParaRPr>
          </a:p>
          <a:p>
            <a:pPr marL="63500" marR="17780">
              <a:lnSpc>
                <a:spcPct val="110100"/>
              </a:lnSpc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All</a:t>
            </a:r>
            <a:r>
              <a:rPr sz="1600" spc="18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the</a:t>
            </a:r>
            <a:r>
              <a:rPr sz="1600" spc="21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processes</a:t>
            </a:r>
            <a:r>
              <a:rPr sz="1600" spc="204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like</a:t>
            </a:r>
            <a:r>
              <a:rPr sz="1600" spc="21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isobaric,</a:t>
            </a:r>
            <a:r>
              <a:rPr sz="1600" spc="19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isochoric,</a:t>
            </a:r>
            <a:r>
              <a:rPr sz="1600" spc="19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isothermal,</a:t>
            </a:r>
            <a:r>
              <a:rPr sz="1600" spc="16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adiabatic,</a:t>
            </a:r>
            <a:r>
              <a:rPr sz="1600" spc="19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4F4A4D"/>
                </a:solidFill>
                <a:latin typeface="Times New Roman"/>
                <a:cs typeface="Times New Roman"/>
              </a:rPr>
              <a:t>etc.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may</a:t>
            </a:r>
            <a:r>
              <a:rPr sz="1600" spc="13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be</a:t>
            </a:r>
            <a:r>
              <a:rPr sz="1600" spc="16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described</a:t>
            </a:r>
            <a:r>
              <a:rPr sz="1600" spc="15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byequation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8429" y="8372932"/>
            <a:ext cx="4128135" cy="561051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335"/>
              </a:spcBef>
            </a:pPr>
            <a:r>
              <a:rPr sz="1600" spc="70" dirty="0">
                <a:solidFill>
                  <a:srgbClr val="4F4A4D"/>
                </a:solidFill>
                <a:latin typeface="Times New Roman"/>
                <a:cs typeface="Times New Roman"/>
              </a:rPr>
              <a:t>p</a:t>
            </a:r>
            <a:r>
              <a:rPr sz="1600" spc="70" dirty="0">
                <a:latin typeface="Cambria Math"/>
                <a:cs typeface="Cambria Math"/>
              </a:rPr>
              <a:t>𝑉</a:t>
            </a:r>
            <a:r>
              <a:rPr sz="1725" spc="104" baseline="28985" dirty="0">
                <a:latin typeface="Cambria Math"/>
                <a:cs typeface="Cambria Math"/>
              </a:rPr>
              <a:t>𝑛</a:t>
            </a:r>
            <a:r>
              <a:rPr sz="1725" spc="390" baseline="28985" dirty="0">
                <a:latin typeface="Cambria Math"/>
                <a:cs typeface="Cambria Math"/>
              </a:rPr>
              <a:t> 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=</a:t>
            </a:r>
            <a:r>
              <a:rPr sz="1600" spc="7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</a:t>
            </a:r>
            <a:r>
              <a:rPr sz="1600" spc="8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Where</a:t>
            </a:r>
            <a:r>
              <a:rPr sz="1600" spc="7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‘n’</a:t>
            </a:r>
            <a:r>
              <a:rPr sz="1600" spc="9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=</a:t>
            </a:r>
            <a:r>
              <a:rPr sz="1600" spc="9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Index</a:t>
            </a:r>
            <a:r>
              <a:rPr sz="1600" spc="8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of</a:t>
            </a:r>
            <a:r>
              <a:rPr sz="1600" spc="8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process.</a:t>
            </a:r>
            <a:endParaRPr sz="1600">
              <a:latin typeface="Times New Roman"/>
              <a:cs typeface="Times New Roman"/>
            </a:endParaRPr>
          </a:p>
          <a:p>
            <a:pPr marL="1236980">
              <a:lnSpc>
                <a:spcPct val="100000"/>
              </a:lnSpc>
              <a:spcBef>
                <a:spcPts val="240"/>
              </a:spcBef>
              <a:tabLst>
                <a:tab pos="1590675" algn="l"/>
                <a:tab pos="2807335" algn="l"/>
                <a:tab pos="3722370" algn="l"/>
              </a:tabLst>
            </a:pPr>
            <a:r>
              <a:rPr sz="1600" spc="-25" dirty="0">
                <a:solidFill>
                  <a:srgbClr val="4F4A4D"/>
                </a:solidFill>
                <a:latin typeface="Times New Roman"/>
                <a:cs typeface="Times New Roman"/>
              </a:rPr>
              <a:t>If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n</a:t>
            </a:r>
            <a:r>
              <a:rPr sz="1600" spc="8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=</a:t>
            </a:r>
            <a:r>
              <a:rPr sz="1600" spc="4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0,</a:t>
            </a:r>
            <a:r>
              <a:rPr sz="1600" spc="7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4F4A4D"/>
                </a:solidFill>
                <a:latin typeface="Times New Roman"/>
                <a:cs typeface="Times New Roman"/>
              </a:rPr>
              <a:t>then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</a:t>
            </a:r>
            <a:r>
              <a:rPr sz="1600" spc="60" dirty="0">
                <a:solidFill>
                  <a:srgbClr val="4F4A4D"/>
                </a:solidFill>
                <a:latin typeface="Times New Roman"/>
                <a:cs typeface="Times New Roman"/>
              </a:rPr>
              <a:t>p</a:t>
            </a:r>
            <a:r>
              <a:rPr sz="1600" spc="60" dirty="0">
                <a:latin typeface="Cambria Math"/>
                <a:cs typeface="Cambria Math"/>
              </a:rPr>
              <a:t>𝑉</a:t>
            </a:r>
            <a:r>
              <a:rPr sz="1725" spc="89" baseline="28985" dirty="0">
                <a:latin typeface="Cambria Math"/>
                <a:cs typeface="Cambria Math"/>
              </a:rPr>
              <a:t>0</a:t>
            </a:r>
            <a:r>
              <a:rPr sz="1600" spc="60" dirty="0">
                <a:solidFill>
                  <a:srgbClr val="4F4A4D"/>
                </a:solidFill>
                <a:latin typeface="Times New Roman"/>
                <a:cs typeface="Times New Roman"/>
              </a:rPr>
              <a:t>=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4F4A4D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</a:t>
            </a:r>
            <a:r>
              <a:rPr sz="1600" spc="-25" dirty="0">
                <a:solidFill>
                  <a:srgbClr val="4F4A4D"/>
                </a:solidFill>
                <a:latin typeface="Times New Roman"/>
                <a:cs typeface="Times New Roman"/>
              </a:rPr>
              <a:t>p=C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59676" y="8676513"/>
            <a:ext cx="92646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…Isobaric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770179" y="8981179"/>
          <a:ext cx="4634229" cy="679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765"/>
                <a:gridCol w="1916430"/>
                <a:gridCol w="873125"/>
                <a:gridCol w="1565909"/>
              </a:tblGrid>
              <a:tr h="323498">
                <a:tc>
                  <a:txBody>
                    <a:bodyPr/>
                    <a:lstStyle/>
                    <a:p>
                      <a:pPr marR="66675" algn="ctr">
                        <a:lnSpc>
                          <a:spcPts val="1814"/>
                        </a:lnSpc>
                      </a:pPr>
                      <a:r>
                        <a:rPr sz="1600" spc="-25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If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3655" algn="ctr">
                        <a:lnSpc>
                          <a:spcPts val="1814"/>
                        </a:lnSpc>
                      </a:pP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600" spc="11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spc="8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sz="1600" spc="9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then</a:t>
                      </a:r>
                      <a:r>
                        <a:rPr sz="1600" spc="85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600" dirty="0">
                          <a:latin typeface="Cambria Math"/>
                          <a:cs typeface="Cambria Math"/>
                        </a:rPr>
                        <a:t>𝑉</a:t>
                      </a:r>
                      <a:r>
                        <a:rPr sz="1700" baseline="28985" dirty="0">
                          <a:latin typeface="Cambria Math"/>
                          <a:cs typeface="Cambria Math"/>
                        </a:rPr>
                        <a:t>1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spc="75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1814"/>
                        </a:lnSpc>
                      </a:pPr>
                      <a:r>
                        <a:rPr sz="1600" spc="-2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pV=C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330">
                        <a:lnSpc>
                          <a:spcPts val="1814"/>
                        </a:lnSpc>
                      </a:pPr>
                      <a:r>
                        <a:rPr sz="1600" spc="6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…</a:t>
                      </a:r>
                      <a:r>
                        <a:rPr sz="1600" spc="4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Isothermal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6075">
                <a:tc>
                  <a:txBody>
                    <a:bodyPr/>
                    <a:lstStyle/>
                    <a:p>
                      <a:pPr marR="66675" algn="ctr">
                        <a:lnSpc>
                          <a:spcPts val="1855"/>
                        </a:lnSpc>
                        <a:spcBef>
                          <a:spcPts val="115"/>
                        </a:spcBef>
                      </a:pPr>
                      <a:r>
                        <a:rPr sz="1600" spc="-25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If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855"/>
                        </a:lnSpc>
                        <a:spcBef>
                          <a:spcPts val="115"/>
                        </a:spcBef>
                      </a:pP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600" spc="114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i="1" dirty="0">
                          <a:latin typeface="Times New Roman"/>
                          <a:cs typeface="Times New Roman"/>
                        </a:rPr>
                        <a:t>∞</a:t>
                      </a:r>
                      <a:r>
                        <a:rPr sz="1600" i="1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600" spc="1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then</a:t>
                      </a:r>
                      <a:r>
                        <a:rPr sz="1600" spc="21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600" dirty="0">
                          <a:latin typeface="Cambria Math"/>
                          <a:cs typeface="Cambria Math"/>
                        </a:rPr>
                        <a:t>𝑉</a:t>
                      </a:r>
                      <a:r>
                        <a:rPr sz="1700" i="1" baseline="28985" dirty="0">
                          <a:latin typeface="Times New Roman"/>
                          <a:cs typeface="Times New Roman"/>
                        </a:rPr>
                        <a:t>∞</a:t>
                      </a: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600" spc="75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1855"/>
                        </a:lnSpc>
                        <a:spcBef>
                          <a:spcPts val="115"/>
                        </a:spcBef>
                      </a:pPr>
                      <a:r>
                        <a:rPr sz="160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600" spc="70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solidFill>
                            <a:srgbClr val="4F4A4D"/>
                          </a:solidFill>
                          <a:latin typeface="Times New Roman"/>
                          <a:cs typeface="Times New Roman"/>
                        </a:rPr>
                        <a:t>=C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606" marB="0"/>
                </a:tc>
                <a:tc>
                  <a:txBody>
                    <a:bodyPr/>
                    <a:lstStyle/>
                    <a:p>
                      <a:pPr marL="231140">
                        <a:lnSpc>
                          <a:spcPts val="1855"/>
                        </a:lnSpc>
                        <a:spcBef>
                          <a:spcPts val="11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…</a:t>
                      </a:r>
                      <a:r>
                        <a:rPr sz="1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Isochoric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4606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13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3076194" y="331977"/>
            <a:ext cx="156337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V</a:t>
            </a:r>
            <a:r>
              <a:rPr sz="1600" spc="9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=C</a:t>
            </a:r>
            <a:r>
              <a:rPr sz="1600" dirty="0">
                <a:latin typeface="Times New Roman"/>
                <a:cs typeface="Times New Roman"/>
              </a:rPr>
              <a:t>…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Isentropic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54858" y="984250"/>
            <a:ext cx="77787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0085" algn="l"/>
              </a:tabLst>
            </a:pPr>
            <a:r>
              <a:rPr sz="1150" spc="-50" dirty="0">
                <a:latin typeface="Cambria Math"/>
                <a:cs typeface="Cambria Math"/>
              </a:rPr>
              <a:t>1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828" y="302717"/>
            <a:ext cx="3144520" cy="8404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1040130">
              <a:lnSpc>
                <a:spcPct val="112500"/>
              </a:lnSpc>
              <a:spcBef>
                <a:spcPts val="95"/>
              </a:spcBef>
              <a:tabLst>
                <a:tab pos="391160" algn="l"/>
              </a:tabLst>
            </a:pPr>
            <a:r>
              <a:rPr sz="1600" spc="-25" dirty="0">
                <a:solidFill>
                  <a:srgbClr val="4F4A4D"/>
                </a:solidFill>
                <a:latin typeface="Times New Roman"/>
                <a:cs typeface="Times New Roman"/>
              </a:rPr>
              <a:t>If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n</a:t>
            </a:r>
            <a:r>
              <a:rPr sz="1600" spc="7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=</a:t>
            </a:r>
            <a:r>
              <a:rPr sz="1600" dirty="0">
                <a:latin typeface="Cambria Math"/>
                <a:cs typeface="Cambria Math"/>
              </a:rPr>
              <a:t>𝛾</a:t>
            </a:r>
            <a:r>
              <a:rPr sz="1600" spc="135" dirty="0"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,</a:t>
            </a:r>
            <a:r>
              <a:rPr sz="1600" spc="5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then</a:t>
            </a:r>
            <a:r>
              <a:rPr sz="1600" spc="44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70" dirty="0">
                <a:solidFill>
                  <a:srgbClr val="4F4A4D"/>
                </a:solidFill>
                <a:latin typeface="Times New Roman"/>
                <a:cs typeface="Times New Roman"/>
              </a:rPr>
              <a:t>p</a:t>
            </a:r>
            <a:r>
              <a:rPr sz="1600" spc="70" dirty="0">
                <a:latin typeface="Cambria Math"/>
                <a:cs typeface="Cambria Math"/>
              </a:rPr>
              <a:t>𝑉</a:t>
            </a:r>
            <a:r>
              <a:rPr sz="1725" spc="104" baseline="28985" dirty="0">
                <a:latin typeface="Cambria Math"/>
                <a:cs typeface="Cambria Math"/>
              </a:rPr>
              <a:t>𝛾</a:t>
            </a:r>
            <a:r>
              <a:rPr sz="1725" spc="150" baseline="28985" dirty="0"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=</a:t>
            </a:r>
            <a:r>
              <a:rPr sz="1600" spc="3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4F4A4D"/>
                </a:solidFill>
                <a:latin typeface="Times New Roman"/>
                <a:cs typeface="Times New Roman"/>
              </a:rPr>
              <a:t>C </a:t>
            </a:r>
            <a:r>
              <a:rPr sz="1600" spc="-10" dirty="0">
                <a:solidFill>
                  <a:srgbClr val="444242"/>
                </a:solidFill>
                <a:latin typeface="Times New Roman"/>
                <a:cs typeface="Times New Roman"/>
              </a:rPr>
              <a:t>replace</a:t>
            </a:r>
            <a:r>
              <a:rPr sz="1600" spc="-10" dirty="0">
                <a:latin typeface="Cambria Math"/>
                <a:cs typeface="Cambria Math"/>
              </a:rPr>
              <a:t>𝛾</a:t>
            </a:r>
            <a:r>
              <a:rPr sz="1600" spc="-10" dirty="0">
                <a:solidFill>
                  <a:srgbClr val="444242"/>
                </a:solidFill>
                <a:latin typeface="Times New Roman"/>
                <a:cs typeface="Times New Roman"/>
              </a:rPr>
              <a:t>byn.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40"/>
              </a:spcBef>
              <a:tabLst>
                <a:tab pos="201358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relations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	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600" dirty="0">
                <a:latin typeface="Cambria Math"/>
                <a:cs typeface="Cambria Math"/>
              </a:rPr>
              <a:t>𝑉</a:t>
            </a:r>
            <a:r>
              <a:rPr sz="1725" baseline="28985" dirty="0">
                <a:latin typeface="Cambria Math"/>
                <a:cs typeface="Cambria Math"/>
              </a:rPr>
              <a:t>𝑛</a:t>
            </a:r>
            <a:r>
              <a:rPr sz="1725" spc="465" baseline="28985" dirty="0"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35" dirty="0">
                <a:latin typeface="Cambria Math"/>
                <a:cs typeface="Cambria Math"/>
              </a:rPr>
              <a:t>𝑝</a:t>
            </a:r>
            <a:r>
              <a:rPr sz="1725" spc="52" baseline="-16908" dirty="0">
                <a:latin typeface="Cambria Math"/>
                <a:cs typeface="Cambria Math"/>
              </a:rPr>
              <a:t>2</a:t>
            </a:r>
            <a:r>
              <a:rPr sz="1600" spc="35" dirty="0">
                <a:latin typeface="Cambria Math"/>
                <a:cs typeface="Cambria Math"/>
              </a:rPr>
              <a:t>𝑉</a:t>
            </a:r>
            <a:r>
              <a:rPr sz="1725" spc="52" baseline="28985" dirty="0">
                <a:latin typeface="Cambria Math"/>
                <a:cs typeface="Cambria Math"/>
              </a:rPr>
              <a:t>𝑛</a:t>
            </a:r>
            <a:endParaRPr sz="1725" baseline="28985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40229" y="1145794"/>
            <a:ext cx="68580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1650" algn="l"/>
              </a:tabLst>
            </a:pP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𝑇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25" spc="187" baseline="-14619" dirty="0">
                <a:latin typeface="Cambria Math"/>
                <a:cs typeface="Cambria Math"/>
              </a:rPr>
              <a:t> </a:t>
            </a:r>
            <a:r>
              <a:rPr sz="2400" spc="-75" baseline="-32986" dirty="0">
                <a:latin typeface="Times New Roman"/>
                <a:cs typeface="Times New Roman"/>
              </a:rPr>
              <a:t>=</a:t>
            </a:r>
            <a:r>
              <a:rPr sz="2400" baseline="-32986" dirty="0">
                <a:latin typeface="Times New Roman"/>
                <a:cs typeface="Times New Roman"/>
              </a:rPr>
              <a:t>	</a:t>
            </a: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27529" y="1426592"/>
            <a:ext cx="71120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514350" algn="l"/>
              </a:tabLst>
            </a:pPr>
            <a:r>
              <a:rPr sz="1150" spc="-25" dirty="0">
                <a:latin typeface="Cambria Math"/>
                <a:cs typeface="Cambria Math"/>
              </a:rPr>
              <a:t>𝑇</a:t>
            </a:r>
            <a:r>
              <a:rPr sz="1425" spc="-37" baseline="-14619" dirty="0">
                <a:latin typeface="Cambria Math"/>
                <a:cs typeface="Cambria Math"/>
              </a:rPr>
              <a:t>1</a:t>
            </a:r>
            <a:r>
              <a:rPr sz="1425" baseline="-14619" dirty="0">
                <a:latin typeface="Cambria Math"/>
                <a:cs typeface="Cambria Math"/>
              </a:rPr>
              <a:t>	</a:t>
            </a:r>
            <a:r>
              <a:rPr sz="1150" spc="-25" dirty="0">
                <a:latin typeface="Cambria Math"/>
                <a:cs typeface="Cambria Math"/>
              </a:rPr>
              <a:t>𝑉</a:t>
            </a:r>
            <a:r>
              <a:rPr sz="1425" spc="-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9243" y="1142747"/>
            <a:ext cx="3117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latin typeface="Cambria Math"/>
                <a:cs typeface="Cambria Math"/>
              </a:rPr>
              <a:t>𝑛−1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63697" y="1203706"/>
            <a:ext cx="22796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𝑃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63697" y="1426592"/>
            <a:ext cx="22796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latin typeface="Cambria Math"/>
                <a:cs typeface="Cambria Math"/>
              </a:rPr>
              <a:t>𝑃</a:t>
            </a:r>
            <a:r>
              <a:rPr sz="1425" spc="-37" baseline="-14619" dirty="0">
                <a:latin typeface="Cambria Math"/>
                <a:cs typeface="Cambria Math"/>
              </a:rPr>
              <a:t>1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8341" y="1264666"/>
            <a:ext cx="124523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5430" algn="l"/>
                <a:tab pos="710565" algn="l"/>
                <a:tab pos="1131570" algn="l"/>
              </a:tabLst>
            </a:pP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5129" y="1142747"/>
            <a:ext cx="31178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latin typeface="Cambria Math"/>
                <a:cs typeface="Cambria Math"/>
              </a:rPr>
              <a:t>𝑛−1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1044" y="1494864"/>
            <a:ext cx="3120390" cy="762388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transfer</a:t>
            </a:r>
            <a:endParaRPr sz="1600">
              <a:latin typeface="Times New Roman"/>
              <a:cs typeface="Times New Roman"/>
            </a:endParaRPr>
          </a:p>
          <a:p>
            <a:pPr marL="1826260">
              <a:lnSpc>
                <a:spcPct val="100000"/>
              </a:lnSpc>
              <a:spcBef>
                <a:spcPts val="1010"/>
              </a:spcBef>
              <a:tabLst>
                <a:tab pos="2246630" algn="l"/>
              </a:tabLst>
            </a:pPr>
            <a:r>
              <a:rPr sz="1600" spc="-25" dirty="0">
                <a:solidFill>
                  <a:srgbClr val="4F4A4D"/>
                </a:solidFill>
                <a:latin typeface="Times New Roman"/>
                <a:cs typeface="Times New Roman"/>
              </a:rPr>
              <a:t>dQ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	=</a:t>
            </a: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U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dw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0328" y="2328800"/>
            <a:ext cx="5986780" cy="70711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1600">
              <a:lnSpc>
                <a:spcPts val="1895"/>
              </a:lnSpc>
              <a:spcBef>
                <a:spcPts val="105"/>
              </a:spcBef>
            </a:pP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Change</a:t>
            </a:r>
            <a:r>
              <a:rPr sz="1600" spc="21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</a:t>
            </a:r>
            <a:r>
              <a:rPr sz="1600" spc="24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internal</a:t>
            </a:r>
            <a:r>
              <a:rPr sz="1600" spc="190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F4A4D"/>
                </a:solidFill>
                <a:latin typeface="Times New Roman"/>
                <a:cs typeface="Times New Roman"/>
              </a:rPr>
              <a:t>energy(Change</a:t>
            </a:r>
            <a:r>
              <a:rPr sz="1600" spc="275" dirty="0">
                <a:solidFill>
                  <a:srgbClr val="4F4A4D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F4A4D"/>
                </a:solidFill>
                <a:latin typeface="Times New Roman"/>
                <a:cs typeface="Times New Roman"/>
              </a:rPr>
              <a:t>inenthalpy</a:t>
            </a:r>
            <a:r>
              <a:rPr sz="1600" spc="-10" dirty="0">
                <a:solidFill>
                  <a:srgbClr val="6B6769"/>
                </a:solidFill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625600">
              <a:lnSpc>
                <a:spcPts val="1895"/>
              </a:lnSpc>
            </a:pPr>
            <a:r>
              <a:rPr sz="1600" dirty="0">
                <a:latin typeface="Cambria Math"/>
                <a:cs typeface="Cambria Math"/>
              </a:rPr>
              <a:t>∆</a:t>
            </a:r>
            <a:r>
              <a:rPr sz="1600" dirty="0">
                <a:latin typeface="Times New Roman"/>
                <a:cs typeface="Times New Roman"/>
              </a:rPr>
              <a:t>U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 m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𝑐</a:t>
            </a:r>
            <a:r>
              <a:rPr sz="1725" baseline="-16908" dirty="0">
                <a:latin typeface="Cambria Math"/>
                <a:cs typeface="Cambria Math"/>
              </a:rPr>
              <a:t>𝑣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𝑇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79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34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𝑇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r>
              <a:rPr sz="1600" spc="-2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153035">
              <a:lnSpc>
                <a:spcPts val="1775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Work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output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677670">
              <a:lnSpc>
                <a:spcPts val="1775"/>
              </a:lnSpc>
            </a:pPr>
            <a:r>
              <a:rPr sz="2400" baseline="-32986" dirty="0">
                <a:latin typeface="Times New Roman"/>
                <a:cs typeface="Times New Roman"/>
              </a:rPr>
              <a:t>dw</a:t>
            </a:r>
            <a:r>
              <a:rPr sz="2400" spc="-30" baseline="-32986" dirty="0">
                <a:latin typeface="Times New Roman"/>
                <a:cs typeface="Times New Roman"/>
              </a:rPr>
              <a:t> </a:t>
            </a:r>
            <a:r>
              <a:rPr sz="2400" baseline="-32986" dirty="0">
                <a:latin typeface="Times New Roman"/>
                <a:cs typeface="Times New Roman"/>
              </a:rPr>
              <a:t>=</a:t>
            </a:r>
            <a:r>
              <a:rPr sz="2400" spc="15" baseline="-32986" dirty="0">
                <a:latin typeface="Times New Roman"/>
                <a:cs typeface="Times New Roman"/>
              </a:rPr>
              <a:t> 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𝑝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150" u="sng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u="sng" spc="135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sz="1150" u="sng" spc="-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−𝑝</a:t>
            </a:r>
            <a:r>
              <a:rPr sz="1425" u="sng" spc="-30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150" u="sng" spc="-2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𝑉</a:t>
            </a:r>
            <a:r>
              <a:rPr sz="1425" u="sng" spc="-30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  <a:p>
            <a:pPr marR="924560" algn="ctr">
              <a:lnSpc>
                <a:spcPct val="100000"/>
              </a:lnSpc>
              <a:spcBef>
                <a:spcPts val="280"/>
              </a:spcBef>
            </a:pPr>
            <a:r>
              <a:rPr sz="1150" spc="-25" dirty="0">
                <a:latin typeface="Cambria Math"/>
                <a:cs typeface="Cambria Math"/>
              </a:rPr>
              <a:t>𝑛−1</a:t>
            </a:r>
            <a:endParaRPr sz="1150">
              <a:latin typeface="Cambria Math"/>
              <a:cs typeface="Cambria Math"/>
            </a:endParaRPr>
          </a:p>
          <a:p>
            <a:pPr marL="101600" marR="169545" algn="just">
              <a:lnSpc>
                <a:spcPct val="143700"/>
              </a:lnSpc>
              <a:spcBef>
                <a:spcPts val="120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Zerothlaw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thermodynamics’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states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that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two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bodies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are </a:t>
            </a:r>
            <a:r>
              <a:rPr sz="1600" dirty="0">
                <a:latin typeface="Times New Roman"/>
                <a:cs typeface="Times New Roman"/>
              </a:rPr>
              <a:t>thermal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equilibrium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third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600" spc="3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bodies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are </a:t>
            </a:r>
            <a:r>
              <a:rPr sz="1600" dirty="0">
                <a:latin typeface="Times New Roman"/>
                <a:cs typeface="Times New Roman"/>
              </a:rPr>
              <a:t>thermal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equilibrium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each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other</a:t>
            </a:r>
            <a:endParaRPr sz="1600">
              <a:latin typeface="Times New Roman"/>
              <a:cs typeface="Times New Roman"/>
            </a:endParaRPr>
          </a:p>
          <a:p>
            <a:pPr marL="2186940" algn="just">
              <a:lnSpc>
                <a:spcPct val="100000"/>
              </a:lnSpc>
              <a:spcBef>
                <a:spcPts val="815"/>
              </a:spcBef>
            </a:pP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a</a:t>
            </a:r>
            <a:r>
              <a:rPr sz="1600" b="1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=</a:t>
            </a:r>
            <a:r>
              <a:rPr sz="1600" b="1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b</a:t>
            </a:r>
            <a:r>
              <a:rPr sz="1600" b="1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and</a:t>
            </a:r>
            <a:r>
              <a:rPr sz="1600" b="1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b</a:t>
            </a:r>
            <a:r>
              <a:rPr sz="1600" b="1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=</a:t>
            </a:r>
            <a:r>
              <a:rPr sz="1600" b="1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c, then</a:t>
            </a:r>
            <a:r>
              <a:rPr sz="1600" b="1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a</a:t>
            </a:r>
            <a:r>
              <a:rPr sz="1600" b="1" spc="1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=</a:t>
            </a:r>
            <a:r>
              <a:rPr sz="1600" b="1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c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600">
              <a:latin typeface="Times New Roman"/>
              <a:cs typeface="Times New Roman"/>
            </a:endParaRPr>
          </a:p>
          <a:p>
            <a:pPr marL="101600" marR="1223645" indent="1411605">
              <a:lnSpc>
                <a:spcPts val="1850"/>
              </a:lnSpc>
            </a:pPr>
            <a:r>
              <a:rPr sz="1600" b="1" dirty="0">
                <a:solidFill>
                  <a:srgbClr val="383638"/>
                </a:solidFill>
                <a:latin typeface="Times New Roman"/>
                <a:cs typeface="Times New Roman"/>
              </a:rPr>
              <a:t>Steady</a:t>
            </a:r>
            <a:r>
              <a:rPr sz="1600" b="1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383638"/>
                </a:solidFill>
                <a:latin typeface="Times New Roman"/>
                <a:cs typeface="Times New Roman"/>
              </a:rPr>
              <a:t>Flow</a:t>
            </a:r>
            <a:r>
              <a:rPr sz="1600" b="1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383638"/>
                </a:solidFill>
                <a:latin typeface="Times New Roman"/>
                <a:cs typeface="Times New Roman"/>
              </a:rPr>
              <a:t>Energy</a:t>
            </a:r>
            <a:r>
              <a:rPr sz="1600" b="1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383638"/>
                </a:solidFill>
                <a:latin typeface="Times New Roman"/>
                <a:cs typeface="Times New Roman"/>
              </a:rPr>
              <a:t>Equation</a:t>
            </a:r>
            <a:r>
              <a:rPr sz="1600" b="1" spc="-10" dirty="0">
                <a:solidFill>
                  <a:srgbClr val="474647"/>
                </a:solidFill>
                <a:latin typeface="Times New Roman"/>
                <a:cs typeface="Times New Roman"/>
              </a:rPr>
              <a:t>[SFEE]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Consider</a:t>
            </a:r>
            <a:r>
              <a:rPr sz="1600" b="1" spc="13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a</a:t>
            </a:r>
            <a:r>
              <a:rPr sz="1600" b="1" spc="16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steady</a:t>
            </a:r>
            <a:r>
              <a:rPr sz="1600" b="1" spc="16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flow</a:t>
            </a:r>
            <a:r>
              <a:rPr sz="1600" b="1" spc="15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open</a:t>
            </a:r>
            <a:r>
              <a:rPr sz="1600" b="1" spc="17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system</a:t>
            </a:r>
            <a:r>
              <a:rPr sz="1600" b="1" spc="19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as</a:t>
            </a:r>
            <a:r>
              <a:rPr sz="1600" b="1" spc="114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474647"/>
                </a:solidFill>
                <a:latin typeface="Times New Roman"/>
                <a:cs typeface="Times New Roman"/>
              </a:rPr>
              <a:t>shown</a:t>
            </a:r>
            <a:endParaRPr sz="16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1705"/>
              </a:spcBef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Assumptions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840"/>
              </a:spcBef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5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following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assumptions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are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made</a:t>
            </a:r>
            <a:r>
              <a:rPr sz="1600" spc="-5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in</a:t>
            </a:r>
            <a:r>
              <a:rPr sz="1600" spc="-2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5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system</a:t>
            </a:r>
            <a:r>
              <a:rPr sz="1600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analysis</a:t>
            </a:r>
            <a:r>
              <a:rPr sz="1600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43535" indent="-241935">
              <a:lnSpc>
                <a:spcPct val="100000"/>
              </a:lnSpc>
              <a:spcBef>
                <a:spcPts val="840"/>
              </a:spcBef>
              <a:buAutoNum type="romanLcParenBoth"/>
              <a:tabLst>
                <a:tab pos="343535" algn="l"/>
              </a:tabLst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mass</a:t>
            </a:r>
            <a:r>
              <a:rPr sz="1600" spc="-2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flow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through</a:t>
            </a:r>
            <a:r>
              <a:rPr sz="1600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system</a:t>
            </a:r>
            <a:r>
              <a:rPr sz="1600" spc="-3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remains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383638"/>
                </a:solidFill>
                <a:latin typeface="Times New Roman"/>
                <a:cs typeface="Times New Roman"/>
              </a:rPr>
              <a:t>constant.</a:t>
            </a:r>
            <a:endParaRPr sz="1600">
              <a:latin typeface="Times New Roman"/>
              <a:cs typeface="Times New Roman"/>
            </a:endParaRPr>
          </a:p>
          <a:p>
            <a:pPr marL="400685" indent="-299085">
              <a:lnSpc>
                <a:spcPct val="100000"/>
              </a:lnSpc>
              <a:spcBef>
                <a:spcPts val="840"/>
              </a:spcBef>
              <a:buAutoNum type="romanLcParenBoth"/>
              <a:tabLst>
                <a:tab pos="400685" algn="l"/>
              </a:tabLst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Fluid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is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uniform</a:t>
            </a:r>
            <a:r>
              <a:rPr sz="1600" spc="-3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in</a:t>
            </a:r>
            <a:r>
              <a:rPr sz="1600" spc="-2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383638"/>
                </a:solidFill>
                <a:latin typeface="Times New Roman"/>
                <a:cs typeface="Times New Roman"/>
              </a:rPr>
              <a:t>composition.</a:t>
            </a:r>
            <a:endParaRPr sz="1600">
              <a:latin typeface="Times New Roman"/>
              <a:cs typeface="Times New Roman"/>
            </a:endParaRPr>
          </a:p>
          <a:p>
            <a:pPr marL="101600" marR="17780" indent="356870">
              <a:lnSpc>
                <a:spcPts val="2760"/>
              </a:lnSpc>
              <a:spcBef>
                <a:spcPts val="234"/>
              </a:spcBef>
              <a:buAutoNum type="romanLcParenBoth"/>
              <a:tabLst>
                <a:tab pos="458470" algn="l"/>
              </a:tabLst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only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interaction</a:t>
            </a:r>
            <a:r>
              <a:rPr sz="1600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between</a:t>
            </a:r>
            <a:r>
              <a:rPr sz="1600" spc="-2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system</a:t>
            </a:r>
            <a:r>
              <a:rPr sz="1600" spc="-3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and</a:t>
            </a:r>
            <a:r>
              <a:rPr sz="1600" spc="-1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383638"/>
                </a:solidFill>
                <a:latin typeface="Times New Roman"/>
                <a:cs typeface="Times New Roman"/>
              </a:rPr>
              <a:t>surroundings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are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383638"/>
                </a:solidFill>
                <a:latin typeface="Times New Roman"/>
                <a:cs typeface="Times New Roman"/>
              </a:rPr>
              <a:t>work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and</a:t>
            </a:r>
            <a:r>
              <a:rPr sz="1600" spc="-3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383638"/>
                </a:solidFill>
                <a:latin typeface="Times New Roman"/>
                <a:cs typeface="Times New Roman"/>
              </a:rPr>
              <a:t>heat.</a:t>
            </a:r>
            <a:endParaRPr sz="1600">
              <a:latin typeface="Times New Roman"/>
              <a:cs typeface="Times New Roman"/>
            </a:endParaRPr>
          </a:p>
          <a:p>
            <a:pPr marL="443865" indent="-342265">
              <a:lnSpc>
                <a:spcPct val="100000"/>
              </a:lnSpc>
              <a:spcBef>
                <a:spcPts val="610"/>
              </a:spcBef>
              <a:buAutoNum type="romanLcParenBoth"/>
              <a:tabLst>
                <a:tab pos="443865" algn="l"/>
              </a:tabLst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state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of</a:t>
            </a:r>
            <a:r>
              <a:rPr sz="1600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fluid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at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any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point</a:t>
            </a:r>
            <a:r>
              <a:rPr sz="1600" spc="-2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remains</a:t>
            </a:r>
            <a:r>
              <a:rPr sz="1600" spc="-3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constant</a:t>
            </a:r>
            <a:r>
              <a:rPr sz="1600" spc="-3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with</a:t>
            </a:r>
            <a:r>
              <a:rPr sz="1600" spc="-2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383638"/>
                </a:solidFill>
                <a:latin typeface="Times New Roman"/>
                <a:cs typeface="Times New Roman"/>
              </a:rPr>
              <a:t>time.</a:t>
            </a:r>
            <a:endParaRPr sz="1600">
              <a:latin typeface="Times New Roman"/>
              <a:cs typeface="Times New Roman"/>
            </a:endParaRPr>
          </a:p>
          <a:p>
            <a:pPr marL="101600" marR="798830" indent="288290">
              <a:lnSpc>
                <a:spcPts val="2760"/>
              </a:lnSpc>
              <a:spcBef>
                <a:spcPts val="100"/>
              </a:spcBef>
              <a:buAutoNum type="romanLcParenBoth"/>
              <a:tabLst>
                <a:tab pos="389890" algn="l"/>
              </a:tabLst>
            </a:pP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In</a:t>
            </a:r>
            <a:r>
              <a:rPr sz="1600" spc="-3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analysis</a:t>
            </a:r>
            <a:r>
              <a:rPr sz="1600" spc="-4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only</a:t>
            </a:r>
            <a:r>
              <a:rPr sz="1600" spc="-7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potential,</a:t>
            </a:r>
            <a:r>
              <a:rPr sz="1600" spc="-6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kinetic</a:t>
            </a:r>
            <a:r>
              <a:rPr sz="1600" spc="-5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and</a:t>
            </a:r>
            <a:r>
              <a:rPr sz="1600" spc="-50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flow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383638"/>
                </a:solidFill>
                <a:latin typeface="Times New Roman"/>
                <a:cs typeface="Times New Roman"/>
              </a:rPr>
              <a:t>energies</a:t>
            </a:r>
            <a:r>
              <a:rPr sz="1600" spc="-45" dirty="0">
                <a:solidFill>
                  <a:srgbClr val="383638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383638"/>
                </a:solidFill>
                <a:latin typeface="Times New Roman"/>
                <a:cs typeface="Times New Roman"/>
              </a:rPr>
              <a:t>are </a:t>
            </a:r>
            <a:r>
              <a:rPr sz="1600" spc="-10" dirty="0">
                <a:solidFill>
                  <a:srgbClr val="383638"/>
                </a:solidFill>
                <a:latin typeface="Times New Roman"/>
                <a:cs typeface="Times New Roman"/>
              </a:rPr>
              <a:t>considered.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8" y="2313559"/>
            <a:ext cx="556514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where,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Q</a:t>
            </a:r>
            <a:r>
              <a:rPr sz="1600" i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supplied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(or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entering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boundary)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per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kg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fluid,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829" y="2609469"/>
            <a:ext cx="159194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done</a:t>
            </a:r>
            <a:r>
              <a:rPr sz="1600" spc="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725" spc="82" baseline="45893" dirty="0">
                <a:latin typeface="Cambria Math"/>
                <a:cs typeface="Cambria Math"/>
              </a:rPr>
              <a:t>𝑘𝐽</a:t>
            </a:r>
            <a:endParaRPr sz="1725" baseline="45893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3981" y="2771012"/>
            <a:ext cx="21082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25" dirty="0">
                <a:latin typeface="Cambria Math"/>
                <a:cs typeface="Cambria Math"/>
              </a:rPr>
              <a:t>𝑘𝑔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46681" y="2762377"/>
            <a:ext cx="186055" cy="12699"/>
          </a:xfrm>
          <a:custGeom>
            <a:avLst/>
            <a:gdLst/>
            <a:ahLst/>
            <a:cxnLst/>
            <a:rect l="l" t="t" r="r" b="b"/>
            <a:pathLst>
              <a:path w="186055" h="12700">
                <a:moveTo>
                  <a:pt x="185928" y="0"/>
                </a:moveTo>
                <a:lnTo>
                  <a:pt x="0" y="0"/>
                </a:lnTo>
                <a:lnTo>
                  <a:pt x="0" y="12191"/>
                </a:lnTo>
                <a:lnTo>
                  <a:pt x="185928" y="12191"/>
                </a:lnTo>
                <a:lnTo>
                  <a:pt x="1859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3829" y="3042285"/>
            <a:ext cx="5789930" cy="40243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ts val="1885"/>
              </a:lnSpc>
              <a:spcBef>
                <a:spcPts val="105"/>
              </a:spcBef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C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Velocity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fluid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1839"/>
              </a:lnSpc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Z</a:t>
            </a:r>
            <a:r>
              <a:rPr sz="1600" i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Height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above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datum,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1839"/>
              </a:lnSpc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p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Pressure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fluid,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1850"/>
              </a:lnSpc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u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Internal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per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kg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fluid,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1850"/>
              </a:lnSpc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pv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required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for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1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kg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fluid.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ts val="188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This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equation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applicable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medium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endParaRPr sz="1600">
              <a:latin typeface="Times New Roman"/>
              <a:cs typeface="Times New Roman"/>
            </a:endParaRPr>
          </a:p>
          <a:p>
            <a:pPr marL="38100" marR="1581785">
              <a:lnSpc>
                <a:spcPct val="140000"/>
              </a:lnSpc>
              <a:spcBef>
                <a:spcPts val="170"/>
              </a:spcBef>
            </a:pPr>
            <a:r>
              <a:rPr sz="2400" b="1" baseline="3472" dirty="0">
                <a:solidFill>
                  <a:srgbClr val="5D5B5D"/>
                </a:solidFill>
                <a:latin typeface="Times New Roman"/>
                <a:cs typeface="Times New Roman"/>
              </a:rPr>
              <a:t>A</a:t>
            </a:r>
            <a:r>
              <a:rPr sz="1050" b="1" dirty="0">
                <a:solidFill>
                  <a:srgbClr val="5D5B5D"/>
                </a:solidFill>
                <a:latin typeface="Times New Roman"/>
                <a:cs typeface="Times New Roman"/>
              </a:rPr>
              <a:t>1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2400" b="1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A</a:t>
            </a:r>
            <a:r>
              <a:rPr sz="1050" b="1" dirty="0">
                <a:solidFill>
                  <a:srgbClr val="474647"/>
                </a:solidFill>
                <a:latin typeface="Times New Roman"/>
                <a:cs typeface="Times New Roman"/>
              </a:rPr>
              <a:t>2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bethecross-</a:t>
            </a:r>
            <a:r>
              <a:rPr sz="2400" spc="-15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sectionalareaatinletandoutlet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p</a:t>
            </a:r>
            <a:r>
              <a:rPr sz="1575" b="1" baseline="-18518" dirty="0">
                <a:solidFill>
                  <a:srgbClr val="474647"/>
                </a:solidFill>
                <a:latin typeface="Times New Roman"/>
                <a:cs typeface="Times New Roman"/>
              </a:rPr>
              <a:t>1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1600" spc="12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p</a:t>
            </a:r>
            <a:r>
              <a:rPr sz="1575" b="1" baseline="-18518" dirty="0">
                <a:solidFill>
                  <a:srgbClr val="5D5B5D"/>
                </a:solidFill>
                <a:latin typeface="Times New Roman"/>
                <a:cs typeface="Times New Roman"/>
              </a:rPr>
              <a:t>2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be</a:t>
            </a:r>
            <a:r>
              <a:rPr sz="1600" spc="15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the</a:t>
            </a:r>
            <a:r>
              <a:rPr sz="1600" spc="15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pressure</a:t>
            </a:r>
            <a:r>
              <a:rPr sz="1600" spc="12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at</a:t>
            </a:r>
            <a:r>
              <a:rPr sz="1600" spc="13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inlet</a:t>
            </a:r>
            <a:r>
              <a:rPr sz="1600" spc="11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1600" spc="19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74647"/>
                </a:solidFill>
                <a:latin typeface="Times New Roman"/>
                <a:cs typeface="Times New Roman"/>
              </a:rPr>
              <a:t>outlet</a:t>
            </a:r>
            <a:r>
              <a:rPr sz="1600" spc="-10" dirty="0">
                <a:solidFill>
                  <a:srgbClr val="716F6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060"/>
              </a:spcBef>
            </a:pPr>
            <a:r>
              <a:rPr sz="1600" dirty="0">
                <a:solidFill>
                  <a:srgbClr val="5D5B5D"/>
                </a:solidFill>
                <a:latin typeface="Times New Roman"/>
                <a:cs typeface="Times New Roman"/>
              </a:rPr>
              <a:t>v</a:t>
            </a:r>
            <a:r>
              <a:rPr sz="1575" baseline="-21164" dirty="0">
                <a:solidFill>
                  <a:srgbClr val="5D5B5D"/>
                </a:solidFill>
                <a:latin typeface="Times New Roman"/>
                <a:cs typeface="Times New Roman"/>
              </a:rPr>
              <a:t>I</a:t>
            </a:r>
            <a:r>
              <a:rPr sz="1575" spc="104" baseline="-21164" dirty="0">
                <a:solidFill>
                  <a:srgbClr val="5D5B5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1600" spc="12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D5B5D"/>
                </a:solidFill>
                <a:latin typeface="Times New Roman"/>
                <a:cs typeface="Times New Roman"/>
              </a:rPr>
              <a:t>v</a:t>
            </a:r>
            <a:r>
              <a:rPr sz="1575" baseline="-21164" dirty="0">
                <a:solidFill>
                  <a:srgbClr val="5D5B5D"/>
                </a:solidFill>
                <a:latin typeface="Times New Roman"/>
                <a:cs typeface="Times New Roman"/>
              </a:rPr>
              <a:t>2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be</a:t>
            </a:r>
            <a:r>
              <a:rPr sz="1600" spc="14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the</a:t>
            </a:r>
            <a:r>
              <a:rPr sz="1600" spc="15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specific</a:t>
            </a:r>
            <a:r>
              <a:rPr sz="1600" spc="15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volume</a:t>
            </a:r>
            <a:r>
              <a:rPr sz="1600" spc="12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at</a:t>
            </a:r>
            <a:r>
              <a:rPr sz="1600" spc="13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inlet</a:t>
            </a:r>
            <a:r>
              <a:rPr sz="1600" spc="10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1600" spc="16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74647"/>
                </a:solidFill>
                <a:latin typeface="Times New Roman"/>
                <a:cs typeface="Times New Roman"/>
              </a:rPr>
              <a:t>outlet.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105"/>
              </a:spcBef>
            </a:pPr>
            <a:r>
              <a:rPr sz="1600" b="1" spc="-10" dirty="0">
                <a:solidFill>
                  <a:srgbClr val="5D5B5D"/>
                </a:solidFill>
                <a:latin typeface="Times New Roman"/>
                <a:cs typeface="Times New Roman"/>
              </a:rPr>
              <a:t>U</a:t>
            </a:r>
            <a:r>
              <a:rPr sz="1575" b="1" spc="-15" baseline="-18518" dirty="0">
                <a:solidFill>
                  <a:srgbClr val="5D5B5D"/>
                </a:solidFill>
                <a:latin typeface="Times New Roman"/>
                <a:cs typeface="Times New Roman"/>
              </a:rPr>
              <a:t>1</a:t>
            </a:r>
            <a:r>
              <a:rPr sz="1600" spc="-10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1600" b="1" spc="-10" dirty="0">
                <a:solidFill>
                  <a:srgbClr val="5D5B5D"/>
                </a:solidFill>
                <a:latin typeface="Times New Roman"/>
                <a:cs typeface="Times New Roman"/>
              </a:rPr>
              <a:t>U</a:t>
            </a:r>
            <a:r>
              <a:rPr sz="1575" b="1" spc="-15" baseline="-18518" dirty="0">
                <a:solidFill>
                  <a:srgbClr val="5D5B5D"/>
                </a:solidFill>
                <a:latin typeface="Times New Roman"/>
                <a:cs typeface="Times New Roman"/>
              </a:rPr>
              <a:t>2</a:t>
            </a:r>
            <a:r>
              <a:rPr sz="1600" spc="-10" dirty="0">
                <a:solidFill>
                  <a:srgbClr val="474647"/>
                </a:solidFill>
                <a:latin typeface="Times New Roman"/>
                <a:cs typeface="Times New Roman"/>
              </a:rPr>
              <a:t>betheinternalenergyatinletandoutlet.</a:t>
            </a:r>
            <a:endParaRPr sz="1600">
              <a:latin typeface="Times New Roman"/>
              <a:cs typeface="Times New Roman"/>
            </a:endParaRPr>
          </a:p>
          <a:p>
            <a:pPr marL="46990">
              <a:lnSpc>
                <a:spcPct val="100000"/>
              </a:lnSpc>
              <a:spcBef>
                <a:spcPts val="1080"/>
              </a:spcBef>
            </a:pPr>
            <a:r>
              <a:rPr sz="2400" b="1" baseline="3472" dirty="0">
                <a:solidFill>
                  <a:srgbClr val="5D5B5D"/>
                </a:solidFill>
                <a:latin typeface="Times New Roman"/>
                <a:cs typeface="Times New Roman"/>
              </a:rPr>
              <a:t>C</a:t>
            </a:r>
            <a:r>
              <a:rPr sz="1050" b="1" dirty="0">
                <a:solidFill>
                  <a:srgbClr val="5D5B5D"/>
                </a:solidFill>
                <a:latin typeface="Times New Roman"/>
                <a:cs typeface="Times New Roman"/>
              </a:rPr>
              <a:t>1</a:t>
            </a:r>
            <a:r>
              <a:rPr sz="1050" b="1" spc="55" dirty="0">
                <a:solidFill>
                  <a:srgbClr val="5D5B5D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2400" spc="15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="1" baseline="3472" dirty="0">
                <a:solidFill>
                  <a:srgbClr val="5D5B5D"/>
                </a:solidFill>
                <a:latin typeface="Times New Roman"/>
                <a:cs typeface="Times New Roman"/>
              </a:rPr>
              <a:t>C</a:t>
            </a:r>
            <a:r>
              <a:rPr sz="1050" b="1" dirty="0">
                <a:solidFill>
                  <a:srgbClr val="5D5B5D"/>
                </a:solidFill>
                <a:latin typeface="Times New Roman"/>
                <a:cs typeface="Times New Roman"/>
              </a:rPr>
              <a:t>2</a:t>
            </a:r>
            <a:r>
              <a:rPr sz="1050" b="1" spc="55" dirty="0">
                <a:solidFill>
                  <a:srgbClr val="5D5B5D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be</a:t>
            </a:r>
            <a:r>
              <a:rPr sz="2400" spc="187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the</a:t>
            </a:r>
            <a:r>
              <a:rPr sz="2400" spc="202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velocity</a:t>
            </a:r>
            <a:r>
              <a:rPr sz="2400" spc="209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for</a:t>
            </a:r>
            <a:r>
              <a:rPr sz="2400" spc="179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fluid</a:t>
            </a:r>
            <a:r>
              <a:rPr sz="2400" spc="202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at</a:t>
            </a:r>
            <a:r>
              <a:rPr sz="2400" spc="172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inlet</a:t>
            </a:r>
            <a:r>
              <a:rPr sz="2400" spc="135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and</a:t>
            </a:r>
            <a:r>
              <a:rPr sz="2400" spc="202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spc="-15" baseline="3472" dirty="0">
                <a:solidFill>
                  <a:srgbClr val="474647"/>
                </a:solidFill>
                <a:latin typeface="Times New Roman"/>
                <a:cs typeface="Times New Roman"/>
              </a:rPr>
              <a:t>outlet.</a:t>
            </a:r>
            <a:endParaRPr sz="2400" baseline="3472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765"/>
              </a:spcBef>
            </a:pP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If</a:t>
            </a:r>
            <a:r>
              <a:rPr sz="1600" spc="35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Q</a:t>
            </a:r>
            <a:r>
              <a:rPr sz="1600" b="1" spc="-2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is</a:t>
            </a:r>
            <a:r>
              <a:rPr sz="1600" spc="-2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the</a:t>
            </a:r>
            <a:r>
              <a:rPr sz="1600" spc="-3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amount</a:t>
            </a:r>
            <a:r>
              <a:rPr sz="1600" spc="-1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of</a:t>
            </a:r>
            <a:r>
              <a:rPr sz="1600" spc="-2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5D5B5D"/>
                </a:solidFill>
                <a:latin typeface="Times New Roman"/>
                <a:cs typeface="Times New Roman"/>
              </a:rPr>
              <a:t>heat</a:t>
            </a:r>
            <a:r>
              <a:rPr sz="1600" spc="-25" dirty="0">
                <a:solidFill>
                  <a:srgbClr val="5D5B5D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interaction</a:t>
            </a:r>
            <a:r>
              <a:rPr sz="1600" spc="-2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74647"/>
                </a:solidFill>
                <a:latin typeface="Times New Roman"/>
                <a:cs typeface="Times New Roman"/>
              </a:rPr>
              <a:t>W</a:t>
            </a:r>
            <a:r>
              <a:rPr sz="1600" b="1" spc="-4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is</a:t>
            </a:r>
            <a:r>
              <a:rPr sz="1600" spc="-20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the</a:t>
            </a:r>
            <a:r>
              <a:rPr sz="1600" spc="35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474647"/>
                </a:solidFill>
                <a:latin typeface="Times New Roman"/>
                <a:cs typeface="Times New Roman"/>
              </a:rPr>
              <a:t>work</a:t>
            </a:r>
            <a:r>
              <a:rPr sz="1600" spc="-5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474647"/>
                </a:solidFill>
                <a:latin typeface="Times New Roman"/>
                <a:cs typeface="Times New Roman"/>
              </a:rPr>
              <a:t>output</a:t>
            </a:r>
            <a:endParaRPr sz="16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844"/>
              </a:spcBef>
            </a:pP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entering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P.E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+K.E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+I.E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+F.E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energy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63570" y="7079107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92629" y="7197978"/>
            <a:ext cx="221869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gz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575" spc="607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425" u="sng" spc="600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555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𝑢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300" baseline="-16908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𝑣</a:t>
            </a:r>
            <a:r>
              <a:rPr sz="1725" spc="-30" baseline="-16908" dirty="0">
                <a:latin typeface="Cambria Math"/>
                <a:cs typeface="Cambria Math"/>
              </a:rPr>
              <a:t>1</a:t>
            </a:r>
            <a:r>
              <a:rPr sz="1600" spc="-20" dirty="0">
                <a:latin typeface="Times New Roman"/>
                <a:cs typeface="Times New Roman"/>
              </a:rPr>
              <a:t>+Q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9229" y="7308426"/>
            <a:ext cx="5028565" cy="56489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50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living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P.E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+K.E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+I.E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+F.E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20" dirty="0">
                <a:latin typeface="Times New Roman"/>
                <a:cs typeface="Times New Roman"/>
              </a:rPr>
              <a:t> Work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81271" y="7932802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7410" y="8051673"/>
            <a:ext cx="228155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gz</a:t>
            </a:r>
            <a:r>
              <a:rPr sz="1575" baseline="-7936" dirty="0">
                <a:latin typeface="Times New Roman"/>
                <a:cs typeface="Times New Roman"/>
              </a:rPr>
              <a:t>2</a:t>
            </a:r>
            <a:r>
              <a:rPr sz="1575" spc="630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425" u="sng" spc="615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25" spc="585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𝑢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352" baseline="-16908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𝑣</a:t>
            </a:r>
            <a:r>
              <a:rPr sz="1725" spc="-30" baseline="-16908" dirty="0">
                <a:latin typeface="Cambria Math"/>
                <a:cs typeface="Cambria Math"/>
              </a:rPr>
              <a:t>2</a:t>
            </a:r>
            <a:r>
              <a:rPr sz="1600" spc="-20" dirty="0">
                <a:latin typeface="Times New Roman"/>
                <a:cs typeface="Times New Roman"/>
              </a:rPr>
              <a:t>+W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1044" y="8162119"/>
            <a:ext cx="3538854" cy="56489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R="121920" algn="r">
              <a:lnSpc>
                <a:spcPct val="100000"/>
              </a:lnSpc>
              <a:spcBef>
                <a:spcPts val="50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600" dirty="0">
                <a:latin typeface="Times New Roman"/>
                <a:cs typeface="Times New Roman"/>
              </a:rPr>
              <a:t>According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first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thermodynamics,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9229" y="8795384"/>
            <a:ext cx="3940175" cy="51424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indent="325755">
              <a:lnSpc>
                <a:spcPct val="102699"/>
              </a:lnSpc>
              <a:spcBef>
                <a:spcPts val="55"/>
              </a:spcBef>
              <a:tabLst>
                <a:tab pos="2448560" algn="l"/>
              </a:tabLst>
            </a:pP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Total</a:t>
            </a:r>
            <a:r>
              <a:rPr sz="1600" spc="-5" dirty="0">
                <a:solidFill>
                  <a:srgbClr val="474647"/>
                </a:solidFill>
                <a:latin typeface="Cambria Math"/>
                <a:cs typeface="Cambria Math"/>
              </a:rPr>
              <a:t> </a:t>
            </a:r>
            <a:r>
              <a:rPr sz="1600" spc="-10" dirty="0">
                <a:solidFill>
                  <a:srgbClr val="474647"/>
                </a:solidFill>
                <a:latin typeface="Cambria Math"/>
                <a:cs typeface="Cambria Math"/>
              </a:rPr>
              <a:t>energy</a:t>
            </a: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	Total</a:t>
            </a:r>
            <a:r>
              <a:rPr sz="1600" spc="-5" dirty="0">
                <a:solidFill>
                  <a:srgbClr val="474647"/>
                </a:solidFill>
                <a:latin typeface="Cambria Math"/>
                <a:cs typeface="Cambria Math"/>
              </a:rPr>
              <a:t> </a:t>
            </a:r>
            <a:r>
              <a:rPr sz="1600" spc="-10" dirty="0">
                <a:solidFill>
                  <a:srgbClr val="474647"/>
                </a:solidFill>
                <a:latin typeface="Cambria Math"/>
                <a:cs typeface="Cambria Math"/>
              </a:rPr>
              <a:t>energy </a:t>
            </a:r>
            <a:r>
              <a:rPr sz="2400" baseline="3472" dirty="0">
                <a:latin typeface="Cambria Math"/>
                <a:cs typeface="Cambria Math"/>
              </a:rPr>
              <a:t>[</a:t>
            </a: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entering</a:t>
            </a:r>
            <a:r>
              <a:rPr sz="1600" spc="25" dirty="0">
                <a:solidFill>
                  <a:srgbClr val="474647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the</a:t>
            </a:r>
            <a:r>
              <a:rPr sz="1600" spc="10" dirty="0">
                <a:solidFill>
                  <a:srgbClr val="474647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system</a:t>
            </a:r>
            <a:r>
              <a:rPr sz="2400" baseline="3472" dirty="0">
                <a:latin typeface="Cambria Math"/>
                <a:cs typeface="Cambria Math"/>
              </a:rPr>
              <a:t>]</a:t>
            </a:r>
            <a:r>
              <a:rPr sz="2400" spc="75" baseline="3472" dirty="0">
                <a:latin typeface="Cambria Math"/>
                <a:cs typeface="Cambria Math"/>
              </a:rPr>
              <a:t> </a:t>
            </a:r>
            <a:r>
              <a:rPr sz="2400" baseline="5208" dirty="0">
                <a:solidFill>
                  <a:srgbClr val="474647"/>
                </a:solidFill>
                <a:latin typeface="Times New Roman"/>
                <a:cs typeface="Times New Roman"/>
              </a:rPr>
              <a:t>=</a:t>
            </a:r>
            <a:r>
              <a:rPr sz="2400" spc="7" baseline="5208" dirty="0">
                <a:solidFill>
                  <a:srgbClr val="474647"/>
                </a:solidFill>
                <a:latin typeface="Times New Roman"/>
                <a:cs typeface="Times New Roman"/>
              </a:rPr>
              <a:t> </a:t>
            </a:r>
            <a:r>
              <a:rPr sz="2400" spc="112" baseline="3472" dirty="0">
                <a:latin typeface="Cambria Math"/>
                <a:cs typeface="Cambria Math"/>
              </a:rPr>
              <a:t>[</a:t>
            </a:r>
            <a:r>
              <a:rPr sz="2400" spc="7" baseline="3472" dirty="0"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leaving</a:t>
            </a:r>
            <a:r>
              <a:rPr sz="1600" spc="30" dirty="0">
                <a:solidFill>
                  <a:srgbClr val="474647"/>
                </a:solidFill>
                <a:latin typeface="Cambria Math"/>
                <a:cs typeface="Cambria Math"/>
              </a:rPr>
              <a:t> </a:t>
            </a:r>
            <a:r>
              <a:rPr sz="1600" dirty="0">
                <a:solidFill>
                  <a:srgbClr val="474647"/>
                </a:solidFill>
                <a:latin typeface="Cambria Math"/>
                <a:cs typeface="Cambria Math"/>
              </a:rPr>
              <a:t>the</a:t>
            </a:r>
            <a:r>
              <a:rPr sz="1600" spc="5" dirty="0">
                <a:solidFill>
                  <a:srgbClr val="474647"/>
                </a:solidFill>
                <a:latin typeface="Cambria Math"/>
                <a:cs typeface="Cambria Math"/>
              </a:rPr>
              <a:t> </a:t>
            </a:r>
            <a:r>
              <a:rPr sz="1600" spc="-10" dirty="0">
                <a:solidFill>
                  <a:srgbClr val="474647"/>
                </a:solidFill>
                <a:latin typeface="Cambria Math"/>
                <a:cs typeface="Cambria Math"/>
              </a:rPr>
              <a:t>system</a:t>
            </a:r>
            <a:r>
              <a:rPr sz="2400" spc="-15" baseline="3472" dirty="0">
                <a:latin typeface="Cambria Math"/>
                <a:cs typeface="Cambria Math"/>
              </a:rPr>
              <a:t>]</a:t>
            </a:r>
            <a:endParaRPr sz="2400" baseline="3472">
              <a:latin typeface="Cambria Math"/>
              <a:cs typeface="Cambria Math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4441" y="437828"/>
            <a:ext cx="4019653" cy="1788990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14</a:t>
            </a:fld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7829" y="304292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58949" y="584962"/>
            <a:ext cx="110489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80229" y="304292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1608" y="423417"/>
            <a:ext cx="430593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gz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575" spc="622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425" u="sng" spc="615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577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𝑢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307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𝑣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+Q =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gz</a:t>
            </a:r>
            <a:r>
              <a:rPr sz="1575" baseline="-7936" dirty="0">
                <a:latin typeface="Times New Roman"/>
                <a:cs typeface="Times New Roman"/>
              </a:rPr>
              <a:t>2</a:t>
            </a:r>
            <a:r>
              <a:rPr sz="1575" spc="622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425" u="sng" spc="615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25" spc="577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𝑢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𝑝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345" baseline="-16908" dirty="0">
                <a:latin typeface="Cambria Math"/>
                <a:cs typeface="Cambria Math"/>
              </a:rPr>
              <a:t> </a:t>
            </a:r>
            <a:r>
              <a:rPr sz="1600" spc="-20" dirty="0">
                <a:latin typeface="Cambria Math"/>
                <a:cs typeface="Cambria Math"/>
              </a:rPr>
              <a:t>𝑣</a:t>
            </a:r>
            <a:r>
              <a:rPr sz="1725" spc="-30" baseline="-16908" dirty="0">
                <a:latin typeface="Cambria Math"/>
                <a:cs typeface="Cambria Math"/>
              </a:rPr>
              <a:t>2</a:t>
            </a:r>
            <a:r>
              <a:rPr sz="1600" spc="-20" dirty="0">
                <a:latin typeface="Times New Roman"/>
                <a:cs typeface="Times New Roman"/>
              </a:rPr>
              <a:t>+W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7864" y="531680"/>
            <a:ext cx="1162685" cy="566822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725805">
              <a:lnSpc>
                <a:spcPct val="100000"/>
              </a:lnSpc>
              <a:spcBef>
                <a:spcPts val="52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sz="1600" dirty="0">
                <a:latin typeface="Cambria Math"/>
                <a:cs typeface="Cambria Math"/>
              </a:rPr>
              <a:t>∴</a:t>
            </a:r>
            <a:r>
              <a:rPr sz="1600" dirty="0">
                <a:latin typeface="Times New Roman"/>
                <a:cs typeface="Times New Roman"/>
              </a:rPr>
              <a:t>[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pv]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5029" y="1164081"/>
            <a:ext cx="25019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7" baseline="-21739" dirty="0">
                <a:latin typeface="Cambria Math"/>
                <a:cs typeface="Cambria Math"/>
              </a:rPr>
              <a:t>𝐶</a:t>
            </a:r>
            <a:r>
              <a:rPr sz="950" spc="4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91000" y="1164081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62121" y="1444879"/>
            <a:ext cx="110489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9060" y="1282953"/>
            <a:ext cx="305244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gz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575" spc="600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425" u="sng" spc="600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569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+Q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gz</a:t>
            </a:r>
            <a:r>
              <a:rPr sz="1575" baseline="-7936" dirty="0">
                <a:latin typeface="Times New Roman"/>
                <a:cs typeface="Times New Roman"/>
              </a:rPr>
              <a:t>2</a:t>
            </a:r>
            <a:r>
              <a:rPr sz="1575" spc="607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425" u="sng" spc="600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25" spc="569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+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575" baseline="-7936" dirty="0">
                <a:latin typeface="Times New Roman"/>
                <a:cs typeface="Times New Roman"/>
              </a:rPr>
              <a:t>2</a:t>
            </a:r>
            <a:r>
              <a:rPr sz="1575" spc="209" baseline="-7936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+W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1045" y="1393782"/>
            <a:ext cx="2686685" cy="56489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R="706120" algn="r">
              <a:lnSpc>
                <a:spcPct val="100000"/>
              </a:lnSpc>
              <a:spcBef>
                <a:spcPts val="50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flow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mass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73175" y="2136774"/>
            <a:ext cx="64897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dirty="0">
                <a:latin typeface="Cambria Math"/>
                <a:cs typeface="Cambria Math"/>
              </a:rPr>
              <a:t>(</a:t>
            </a:r>
            <a:r>
              <a:rPr sz="1600" spc="95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g𝑧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43990" y="2054479"/>
            <a:ext cx="47180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baseline="-22569" dirty="0">
                <a:latin typeface="Cambria Math"/>
                <a:cs typeface="Cambria Math"/>
              </a:rPr>
              <a:t>+</a:t>
            </a:r>
            <a:r>
              <a:rPr sz="2400" spc="509" baseline="-22569" dirty="0">
                <a:latin typeface="Cambria Math"/>
                <a:cs typeface="Cambria Math"/>
              </a:rPr>
              <a:t> </a:t>
            </a:r>
            <a:r>
              <a:rPr sz="950" u="sng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u="sng" spc="-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84780" y="2017903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55902" y="2298319"/>
            <a:ext cx="110489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40305" y="2136774"/>
            <a:ext cx="208978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209" baseline="-16908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15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Q)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(𝑔𝑧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202" baseline="-16908" dirty="0">
                <a:latin typeface="Cambria Math"/>
                <a:cs typeface="Cambria Math"/>
              </a:rPr>
              <a:t>  </a:t>
            </a:r>
            <a:r>
              <a:rPr sz="1600" spc="-50" dirty="0">
                <a:latin typeface="Cambria Math"/>
                <a:cs typeface="Cambria Math"/>
              </a:rPr>
              <a:t>+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44821" y="2017903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70221" y="2124074"/>
            <a:ext cx="180340" cy="36292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950" u="sng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u="sng" spc="-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  <a:p>
            <a:pPr marL="57785">
              <a:lnSpc>
                <a:spcPct val="100000"/>
              </a:lnSpc>
              <a:spcBef>
                <a:spcPts val="12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09998" y="2136774"/>
            <a:ext cx="114617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36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195" baseline="-16908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-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W</a:t>
            </a:r>
            <a:r>
              <a:rPr sz="1600" spc="15" dirty="0">
                <a:latin typeface="Cambria Math"/>
                <a:cs typeface="Cambria Math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1045" y="2551556"/>
            <a:ext cx="168973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unit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kJ/</a:t>
            </a:r>
            <a:r>
              <a:rPr sz="1600" spc="-25" dirty="0">
                <a:latin typeface="Times New Roman"/>
                <a:cs typeface="Times New Roman"/>
              </a:rPr>
              <a:t> kg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9228" y="2996565"/>
            <a:ext cx="28448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30" dirty="0">
                <a:latin typeface="Times New Roman"/>
                <a:cs typeface="Times New Roman"/>
              </a:rPr>
              <a:t>m</a:t>
            </a:r>
            <a:r>
              <a:rPr sz="1600" spc="30" dirty="0">
                <a:latin typeface="Cambria Math"/>
                <a:cs typeface="Cambria Math"/>
              </a:rPr>
              <a:t>(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15719" y="2877693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8456" y="2935606"/>
            <a:ext cx="31940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50" spc="-25" dirty="0">
                <a:latin typeface="Cambria Math"/>
                <a:cs typeface="Cambria Math"/>
              </a:rPr>
              <a:t>𝑔𝑧</a:t>
            </a:r>
            <a:r>
              <a:rPr sz="1425" spc="-37" baseline="-14619" dirty="0">
                <a:latin typeface="Cambria Math"/>
                <a:cs typeface="Cambria Math"/>
              </a:rPr>
              <a:t>2</a:t>
            </a:r>
            <a:endParaRPr sz="1425" baseline="-14619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43884" y="3149472"/>
            <a:ext cx="338455" cy="12699"/>
          </a:xfrm>
          <a:custGeom>
            <a:avLst/>
            <a:gdLst/>
            <a:ahLst/>
            <a:cxnLst/>
            <a:rect l="l" t="t" r="r" b="b"/>
            <a:pathLst>
              <a:path w="338454" h="12700">
                <a:moveTo>
                  <a:pt x="338327" y="0"/>
                </a:moveTo>
                <a:lnTo>
                  <a:pt x="0" y="0"/>
                </a:lnTo>
                <a:lnTo>
                  <a:pt x="0" y="12191"/>
                </a:lnTo>
                <a:lnTo>
                  <a:pt x="338327" y="12191"/>
                </a:lnTo>
                <a:lnTo>
                  <a:pt x="3383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352797" y="2877693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43229" y="2888666"/>
            <a:ext cx="3648075" cy="465512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470"/>
              </a:spcBef>
            </a:pPr>
            <a:r>
              <a:rPr sz="1150" u="sng" spc="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50" u="sng" spc="-25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g𝑧</a:t>
            </a:r>
            <a:r>
              <a:rPr sz="1425" u="sng" spc="-37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u="sng" spc="750" baseline="-14619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25" baseline="-14619">
              <a:latin typeface="Cambria Math"/>
              <a:cs typeface="Cambria Math"/>
            </a:endParaRPr>
          </a:p>
          <a:p>
            <a:pPr marL="63500">
              <a:lnSpc>
                <a:spcPct val="100000"/>
              </a:lnSpc>
              <a:spcBef>
                <a:spcPts val="370"/>
              </a:spcBef>
              <a:tabLst>
                <a:tab pos="730885" algn="l"/>
                <a:tab pos="2600325" algn="l"/>
                <a:tab pos="3267710" algn="l"/>
              </a:tabLst>
            </a:pPr>
            <a:r>
              <a:rPr sz="1150" spc="-20" dirty="0">
                <a:latin typeface="Cambria Math"/>
                <a:cs typeface="Cambria Math"/>
              </a:rPr>
              <a:t>1000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150" spc="-20" dirty="0">
                <a:latin typeface="Cambria Math"/>
                <a:cs typeface="Cambria Math"/>
              </a:rPr>
              <a:t>2000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150" spc="-20" dirty="0">
                <a:latin typeface="Cambria Math"/>
                <a:cs typeface="Cambria Math"/>
              </a:rPr>
              <a:t>1000</a:t>
            </a:r>
            <a:r>
              <a:rPr sz="1150" dirty="0">
                <a:latin typeface="Cambria Math"/>
                <a:cs typeface="Cambria Math"/>
              </a:rPr>
              <a:t>	</a:t>
            </a:r>
            <a:r>
              <a:rPr sz="1150" spc="-20" dirty="0">
                <a:latin typeface="Cambria Math"/>
                <a:cs typeface="Cambria Math"/>
              </a:rPr>
              <a:t>2000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70278" y="2996565"/>
            <a:ext cx="438912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  <a:tabLst>
                <a:tab pos="465455" algn="l"/>
                <a:tab pos="2599690" algn="l"/>
                <a:tab pos="3002280" algn="l"/>
              </a:tabLst>
            </a:pP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340" dirty="0">
                <a:latin typeface="Cambria Math"/>
                <a:cs typeface="Cambria Math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u="sng" spc="307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1425" spc="735" baseline="38011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195" baseline="-16908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1600" spc="60" dirty="0">
                <a:latin typeface="Cambria Math"/>
                <a:cs typeface="Cambria Math"/>
              </a:rPr>
              <a:t>Q)</a:t>
            </a:r>
            <a:r>
              <a:rPr sz="1600" spc="4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	+</a:t>
            </a:r>
            <a:r>
              <a:rPr sz="1600" spc="340" dirty="0">
                <a:latin typeface="Cambria Math"/>
                <a:cs typeface="Cambria Math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r>
              <a:rPr sz="1425" u="sng" spc="307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 </a:t>
            </a:r>
            <a:r>
              <a:rPr sz="1425" spc="217" baseline="38011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37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209" baseline="-16908" dirty="0">
                <a:latin typeface="Cambria Math"/>
                <a:cs typeface="Cambria Math"/>
              </a:rPr>
              <a:t>  </a:t>
            </a: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-1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W</a:t>
            </a:r>
            <a:r>
              <a:rPr sz="1600" spc="15" dirty="0">
                <a:latin typeface="Cambria Math"/>
                <a:cs typeface="Cambria Math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00404" y="3335730"/>
            <a:ext cx="6092190" cy="1206741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870"/>
              </a:spcBef>
            </a:pPr>
            <a:r>
              <a:rPr sz="1600" b="1" dirty="0">
                <a:solidFill>
                  <a:srgbClr val="444142"/>
                </a:solidFill>
                <a:latin typeface="Times New Roman"/>
                <a:cs typeface="Times New Roman"/>
              </a:rPr>
              <a:t>Application</a:t>
            </a:r>
            <a:r>
              <a:rPr sz="1600" b="1" spc="120" dirty="0">
                <a:solidFill>
                  <a:srgbClr val="444142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44142"/>
                </a:solidFill>
                <a:latin typeface="Times New Roman"/>
                <a:cs typeface="Times New Roman"/>
              </a:rPr>
              <a:t>of</a:t>
            </a:r>
            <a:r>
              <a:rPr sz="1600" b="1" spc="75" dirty="0">
                <a:solidFill>
                  <a:srgbClr val="444142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44142"/>
                </a:solidFill>
                <a:latin typeface="Times New Roman"/>
                <a:cs typeface="Times New Roman"/>
              </a:rPr>
              <a:t>Steady</a:t>
            </a:r>
            <a:r>
              <a:rPr sz="1600" b="1" spc="95" dirty="0">
                <a:solidFill>
                  <a:srgbClr val="444142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444142"/>
                </a:solidFill>
                <a:latin typeface="Times New Roman"/>
                <a:cs typeface="Times New Roman"/>
              </a:rPr>
              <a:t>Flow</a:t>
            </a:r>
            <a:r>
              <a:rPr sz="1600" b="1" spc="30" dirty="0">
                <a:solidFill>
                  <a:srgbClr val="444142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444142"/>
                </a:solidFill>
                <a:latin typeface="Times New Roman"/>
                <a:cs typeface="Times New Roman"/>
              </a:rPr>
              <a:t>Energy</a:t>
            </a:r>
            <a:r>
              <a:rPr sz="1600" b="1" spc="-60" dirty="0">
                <a:solidFill>
                  <a:srgbClr val="444142"/>
                </a:solidFill>
                <a:latin typeface="Times New Roman"/>
                <a:cs typeface="Times New Roman"/>
              </a:rPr>
              <a:t> </a:t>
            </a:r>
            <a:r>
              <a:rPr sz="1050" b="1" spc="-10" dirty="0">
                <a:solidFill>
                  <a:srgbClr val="444142"/>
                </a:solidFill>
                <a:latin typeface="Arial"/>
                <a:cs typeface="Arial"/>
              </a:rPr>
              <a:t>Equation</a:t>
            </a:r>
            <a:endParaRPr sz="1050">
              <a:latin typeface="Arial"/>
              <a:cs typeface="Arial"/>
            </a:endParaRPr>
          </a:p>
          <a:p>
            <a:pPr marR="3846829" algn="ctr">
              <a:lnSpc>
                <a:spcPct val="100000"/>
              </a:lnSpc>
              <a:spcBef>
                <a:spcPts val="770"/>
              </a:spcBef>
            </a:pPr>
            <a:r>
              <a:rPr sz="1600" b="1" dirty="0">
                <a:latin typeface="Times New Roman"/>
                <a:cs typeface="Times New Roman"/>
              </a:rPr>
              <a:t>Boiler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:(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Steam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generator)</a:t>
            </a:r>
            <a:endParaRPr sz="1600">
              <a:latin typeface="Times New Roman"/>
              <a:cs typeface="Times New Roman"/>
            </a:endParaRPr>
          </a:p>
          <a:p>
            <a:pPr marL="374650" algn="ctr">
              <a:lnSpc>
                <a:spcPts val="1795"/>
              </a:lnSpc>
              <a:spcBef>
                <a:spcPts val="790"/>
              </a:spcBef>
            </a:pPr>
            <a:r>
              <a:rPr sz="1600" dirty="0">
                <a:latin typeface="Times New Roman"/>
                <a:cs typeface="Times New Roman"/>
              </a:rPr>
              <a:t>Internal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(U)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exists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flow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exists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movement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</a:t>
            </a:r>
            <a:endParaRPr sz="1600">
              <a:latin typeface="Times New Roman"/>
              <a:cs typeface="Times New Roman"/>
            </a:endParaRPr>
          </a:p>
          <a:p>
            <a:pPr marR="1016635" algn="ctr">
              <a:lnSpc>
                <a:spcPts val="1255"/>
              </a:lnSpc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3828" y="4450842"/>
            <a:ext cx="413004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water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P.E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g𝑧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K.E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Cambria Math"/>
                <a:cs typeface="Cambria Math"/>
              </a:rPr>
              <a:t>(</a:t>
            </a:r>
            <a:r>
              <a:rPr sz="1425" u="sng" spc="592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480" baseline="38011" dirty="0">
                <a:latin typeface="Cambria Math"/>
                <a:cs typeface="Cambria Math"/>
              </a:rPr>
              <a:t> </a:t>
            </a:r>
            <a:r>
              <a:rPr sz="1600" spc="114" dirty="0">
                <a:latin typeface="Cambria Math"/>
                <a:cs typeface="Cambria Math"/>
              </a:rPr>
              <a:t>)</a:t>
            </a:r>
            <a:r>
              <a:rPr sz="1600" spc="434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negligible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93797" y="4561105"/>
            <a:ext cx="1654810" cy="564898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R="363220" algn="ctr">
              <a:lnSpc>
                <a:spcPct val="100000"/>
              </a:lnSpc>
              <a:spcBef>
                <a:spcPts val="50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570"/>
              </a:spcBef>
            </a:pPr>
            <a:r>
              <a:rPr sz="1600" dirty="0">
                <a:latin typeface="Cambria Math"/>
                <a:cs typeface="Cambria Math"/>
              </a:rPr>
              <a:t>∴</a:t>
            </a:r>
            <a:r>
              <a:rPr sz="1600" spc="45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Q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232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5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270" baseline="-16908" dirty="0">
                <a:latin typeface="Cambria Math"/>
                <a:cs typeface="Cambria Math"/>
              </a:rPr>
              <a:t> </a:t>
            </a:r>
            <a:r>
              <a:rPr sz="2400" spc="-37" baseline="1736" dirty="0">
                <a:latin typeface="Cambria Math"/>
                <a:cs typeface="Cambria Math"/>
              </a:rPr>
              <a:t>)</a:t>
            </a:r>
            <a:r>
              <a:rPr sz="1600" spc="-25" dirty="0">
                <a:latin typeface="Times New Roman"/>
                <a:cs typeface="Times New Roman"/>
              </a:rPr>
              <a:t>kJ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41045" y="8368665"/>
            <a:ext cx="558101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latin typeface="Times New Roman"/>
                <a:cs typeface="Times New Roman"/>
              </a:rPr>
              <a:t>Condenser: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Condenser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transfer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steam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coolant.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29122" y="8691754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00242" y="8972550"/>
            <a:ext cx="110489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71677" y="8810626"/>
            <a:ext cx="518096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done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change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P.E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g𝑧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K.E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Cambria Math"/>
                <a:cs typeface="Cambria Math"/>
              </a:rPr>
              <a:t>(</a:t>
            </a:r>
            <a:r>
              <a:rPr sz="1425" u="sng" spc="577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502" baseline="38011" dirty="0">
                <a:latin typeface="Cambria Math"/>
                <a:cs typeface="Cambria Math"/>
              </a:rPr>
              <a:t> </a:t>
            </a:r>
            <a:r>
              <a:rPr sz="1600" spc="114" dirty="0">
                <a:latin typeface="Cambria Math"/>
                <a:cs typeface="Cambria Math"/>
              </a:rPr>
              <a:t>)</a:t>
            </a:r>
            <a:r>
              <a:rPr sz="1600" spc="40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89228" y="9106662"/>
            <a:ext cx="83820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Times New Roman"/>
                <a:cs typeface="Times New Roman"/>
              </a:rPr>
              <a:t>negligible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5751" y="5359549"/>
            <a:ext cx="2511079" cy="2482236"/>
          </a:xfrm>
          <a:prstGeom prst="rect">
            <a:avLst/>
          </a:prstGeom>
        </p:spPr>
      </p:pic>
      <p:sp>
        <p:nvSpPr>
          <p:cNvPr id="37" name="object 37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8076" y="331977"/>
            <a:ext cx="148399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Q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2400" baseline="1736" dirty="0">
                <a:latin typeface="Cambria Math"/>
                <a:cs typeface="Cambria Math"/>
              </a:rPr>
              <a:t>(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225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270" baseline="-16908" dirty="0">
                <a:latin typeface="Cambria Math"/>
                <a:cs typeface="Cambria Math"/>
              </a:rPr>
              <a:t> </a:t>
            </a:r>
            <a:r>
              <a:rPr sz="2400" spc="-37" baseline="1736" dirty="0">
                <a:latin typeface="Cambria Math"/>
                <a:cs typeface="Cambria Math"/>
              </a:rPr>
              <a:t>)</a:t>
            </a:r>
            <a:r>
              <a:rPr sz="1600" spc="-25" dirty="0">
                <a:latin typeface="Times New Roman"/>
                <a:cs typeface="Times New Roman"/>
              </a:rPr>
              <a:t>kJ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9" y="2817952"/>
            <a:ext cx="5253355" cy="7213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43800"/>
              </a:lnSpc>
              <a:spcBef>
                <a:spcPts val="95"/>
              </a:spcBef>
            </a:pPr>
            <a:r>
              <a:rPr sz="1600" b="1" dirty="0">
                <a:latin typeface="Times New Roman"/>
                <a:cs typeface="Times New Roman"/>
              </a:rPr>
              <a:t>Nozzle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: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Increases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velocity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kinetic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working </a:t>
            </a:r>
            <a:r>
              <a:rPr sz="1600" dirty="0">
                <a:latin typeface="Times New Roman"/>
                <a:cs typeface="Times New Roman"/>
              </a:rPr>
              <a:t>substance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constant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pressure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drop.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828" y="5064963"/>
            <a:ext cx="3740150" cy="1097095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35"/>
              </a:spcBef>
            </a:pP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 done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20" dirty="0">
                <a:latin typeface="Times New Roman"/>
                <a:cs typeface="Times New Roman"/>
              </a:rPr>
              <a:t> (W=0)</a:t>
            </a:r>
            <a:endParaRPr sz="1600">
              <a:latin typeface="Times New Roman"/>
              <a:cs typeface="Times New Roman"/>
            </a:endParaRPr>
          </a:p>
          <a:p>
            <a:pPr marL="38100" marR="30480" indent="51435">
              <a:lnSpc>
                <a:spcPts val="276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transfer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(Q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=0) </a:t>
            </a: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potential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(z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z</a:t>
            </a:r>
            <a:r>
              <a:rPr sz="1575" spc="-37" baseline="-7936" dirty="0">
                <a:latin typeface="Times New Roman"/>
                <a:cs typeface="Times New Roman"/>
              </a:rPr>
              <a:t>2</a:t>
            </a:r>
            <a:r>
              <a:rPr sz="1600" spc="-2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4542" y="6304025"/>
            <a:ext cx="180340" cy="36292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950" u="sng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u="sng" spc="-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endParaRPr sz="950">
              <a:latin typeface="Cambria Math"/>
              <a:cs typeface="Cambria Math"/>
            </a:endParaRPr>
          </a:p>
          <a:p>
            <a:pPr marL="57785">
              <a:lnSpc>
                <a:spcPct val="100000"/>
              </a:lnSpc>
              <a:spcBef>
                <a:spcPts val="12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47621" y="6316727"/>
            <a:ext cx="63944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-10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1</a:t>
            </a:r>
            <a:r>
              <a:rPr sz="1725" spc="277" baseline="-16908" dirty="0">
                <a:latin typeface="Cambria Math"/>
                <a:cs typeface="Cambria Math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=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6443" y="6197853"/>
            <a:ext cx="120840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983615" algn="l"/>
              </a:tabLst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r>
              <a:rPr sz="950" dirty="0">
                <a:latin typeface="Cambria Math"/>
                <a:cs typeface="Cambria Math"/>
              </a:rPr>
              <a:t>	</a:t>
            </a:r>
            <a:r>
              <a:rPr sz="1725" spc="67" baseline="-21739" dirty="0">
                <a:latin typeface="Cambria Math"/>
                <a:cs typeface="Cambria Math"/>
              </a:rPr>
              <a:t>𝐶</a:t>
            </a:r>
            <a:r>
              <a:rPr sz="950" spc="45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37485" y="6304025"/>
            <a:ext cx="180975" cy="36292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950" u="sng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u="sng" spc="-50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  <a:p>
            <a:pPr marL="58419">
              <a:lnSpc>
                <a:spcPct val="100000"/>
              </a:lnSpc>
              <a:spcBef>
                <a:spcPts val="125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80690" y="6316727"/>
            <a:ext cx="514984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Cambria Math"/>
                <a:cs typeface="Cambria Math"/>
              </a:rPr>
              <a:t>+</a:t>
            </a:r>
            <a:r>
              <a:rPr sz="1600" spc="330" dirty="0">
                <a:latin typeface="Cambria Math"/>
                <a:cs typeface="Cambria Math"/>
              </a:rPr>
              <a:t> </a:t>
            </a:r>
            <a:r>
              <a:rPr sz="1600" spc="-35" dirty="0">
                <a:latin typeface="Cambria Math"/>
                <a:cs typeface="Cambria Math"/>
              </a:rPr>
              <a:t>ℎ</a:t>
            </a:r>
            <a:r>
              <a:rPr sz="1725" spc="-52" baseline="-16908" dirty="0">
                <a:latin typeface="Cambria Math"/>
                <a:cs typeface="Cambria Math"/>
              </a:rPr>
              <a:t>2</a:t>
            </a:r>
            <a:endParaRPr sz="1725" baseline="-16908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829" y="6620078"/>
            <a:ext cx="5283835" cy="1063753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35"/>
              </a:spcBef>
            </a:pPr>
            <a:r>
              <a:rPr sz="1600" b="1" dirty="0">
                <a:latin typeface="Times New Roman"/>
                <a:cs typeface="Times New Roman"/>
              </a:rPr>
              <a:t>Turbine: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converts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P.E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mechanical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work.</a:t>
            </a:r>
            <a:endParaRPr sz="1600">
              <a:latin typeface="Times New Roman"/>
              <a:cs typeface="Times New Roman"/>
            </a:endParaRPr>
          </a:p>
          <a:p>
            <a:pPr marL="1260475">
              <a:lnSpc>
                <a:spcPct val="100000"/>
              </a:lnSpc>
              <a:spcBef>
                <a:spcPts val="840"/>
              </a:spcBef>
            </a:pPr>
            <a:r>
              <a:rPr sz="1600" dirty="0">
                <a:latin typeface="Times New Roman"/>
                <a:cs typeface="Times New Roman"/>
              </a:rPr>
              <a:t>z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</a:t>
            </a:r>
            <a:r>
              <a:rPr sz="1575" baseline="-7936" dirty="0">
                <a:latin typeface="Times New Roman"/>
                <a:cs typeface="Times New Roman"/>
              </a:rPr>
              <a:t>2 ,</a:t>
            </a:r>
            <a:r>
              <a:rPr sz="1575" spc="555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575" spc="172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C</a:t>
            </a:r>
            <a:r>
              <a:rPr sz="1575" spc="-37" baseline="-7936" dirty="0">
                <a:latin typeface="Times New Roman"/>
                <a:cs typeface="Times New Roman"/>
              </a:rPr>
              <a:t>2</a:t>
            </a:r>
            <a:endParaRPr sz="1575" baseline="-7936">
              <a:latin typeface="Times New Roman"/>
              <a:cs typeface="Times New Roman"/>
            </a:endParaRPr>
          </a:p>
          <a:p>
            <a:pPr marL="193040">
              <a:lnSpc>
                <a:spcPct val="100000"/>
              </a:lnSpc>
              <a:spcBef>
                <a:spcPts val="840"/>
              </a:spcBef>
            </a:pPr>
            <a:r>
              <a:rPr sz="1600" dirty="0">
                <a:latin typeface="Times New Roman"/>
                <a:cs typeface="Times New Roman"/>
              </a:rPr>
              <a:t>Turbine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fully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insulated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.There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transfer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9150" y="710057"/>
            <a:ext cx="4390009" cy="203701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4771" y="3735177"/>
            <a:ext cx="3838630" cy="1321927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16</a:t>
            </a:fld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2174317"/>
            <a:ext cx="2400300" cy="1453603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539875">
              <a:lnSpc>
                <a:spcPct val="100000"/>
              </a:lnSpc>
              <a:spcBef>
                <a:spcPts val="965"/>
              </a:spcBef>
            </a:pPr>
            <a:r>
              <a:rPr sz="1600" dirty="0">
                <a:latin typeface="Times New Roman"/>
                <a:cs typeface="Times New Roman"/>
              </a:rPr>
              <a:t>Q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6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600" b="1" dirty="0">
                <a:latin typeface="Times New Roman"/>
                <a:cs typeface="Times New Roman"/>
              </a:rPr>
              <a:t>Air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compressor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417830" marR="5080" indent="-228600">
              <a:lnSpc>
                <a:spcPct val="143800"/>
              </a:lnSpc>
              <a:spcBef>
                <a:spcPts val="95"/>
              </a:spcBef>
              <a:buFont typeface="Symbol"/>
              <a:buChar char=""/>
              <a:tabLst>
                <a:tab pos="598170" algn="l"/>
              </a:tabLst>
            </a:pPr>
            <a:r>
              <a:rPr sz="1600" b="1" spc="-10" dirty="0">
                <a:latin typeface="Times New Roman"/>
                <a:cs typeface="Times New Roman"/>
              </a:rPr>
              <a:t>C</a:t>
            </a:r>
            <a:r>
              <a:rPr sz="1600" spc="-10" dirty="0">
                <a:latin typeface="Times New Roman"/>
                <a:cs typeface="Times New Roman"/>
              </a:rPr>
              <a:t>entrifugal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Compressor 	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transfer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0103" y="3676650"/>
            <a:ext cx="249554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725" spc="60" baseline="-21739" dirty="0">
                <a:latin typeface="Cambria Math"/>
                <a:cs typeface="Cambria Math"/>
              </a:rPr>
              <a:t>𝐶</a:t>
            </a:r>
            <a:r>
              <a:rPr sz="950" spc="40" dirty="0">
                <a:latin typeface="Cambria Math"/>
                <a:cs typeface="Cambria Math"/>
              </a:rPr>
              <a:t>2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51223" y="3957066"/>
            <a:ext cx="110489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spc="-50" dirty="0">
                <a:latin typeface="Cambria Math"/>
                <a:cs typeface="Cambria Math"/>
              </a:rPr>
              <a:t>2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01776" y="3795523"/>
            <a:ext cx="2780665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latin typeface="Times New Roman"/>
                <a:cs typeface="Times New Roman"/>
              </a:rPr>
              <a:t>change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P.E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</a:t>
            </a:r>
            <a:r>
              <a:rPr sz="1600" dirty="0">
                <a:latin typeface="Cambria Math"/>
                <a:cs typeface="Cambria Math"/>
              </a:rPr>
              <a:t>g𝑧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 K.E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Cambria Math"/>
                <a:cs typeface="Cambria Math"/>
              </a:rPr>
              <a:t>(</a:t>
            </a:r>
            <a:r>
              <a:rPr sz="1425" u="sng" spc="569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u="sng" baseline="38011" dirty="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1</a:t>
            </a:r>
            <a:r>
              <a:rPr sz="1425" spc="502" baseline="38011" dirty="0">
                <a:latin typeface="Cambria Math"/>
                <a:cs typeface="Cambria Math"/>
              </a:rPr>
              <a:t> </a:t>
            </a:r>
            <a:r>
              <a:rPr sz="1600" spc="65" dirty="0">
                <a:latin typeface="Cambria Math"/>
                <a:cs typeface="Cambria Math"/>
              </a:rPr>
              <a:t>)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1128" y="4089095"/>
            <a:ext cx="6130290" cy="5187189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1450340">
              <a:lnSpc>
                <a:spcPct val="100000"/>
              </a:lnSpc>
              <a:spcBef>
                <a:spcPts val="1085"/>
              </a:spcBef>
            </a:pPr>
            <a:r>
              <a:rPr sz="1600" dirty="0">
                <a:latin typeface="Times New Roman"/>
                <a:cs typeface="Times New Roman"/>
              </a:rPr>
              <a:t>W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Cambria Math"/>
                <a:cs typeface="Cambria Math"/>
              </a:rPr>
              <a:t>ℎ</a:t>
            </a:r>
            <a:r>
              <a:rPr sz="1725" baseline="-16908" dirty="0">
                <a:latin typeface="Cambria Math"/>
                <a:cs typeface="Cambria Math"/>
              </a:rPr>
              <a:t>2</a:t>
            </a:r>
            <a:r>
              <a:rPr sz="1725" spc="240" baseline="-16908" dirty="0">
                <a:latin typeface="Cambria Math"/>
                <a:cs typeface="Cambria Math"/>
              </a:rPr>
              <a:t> </a:t>
            </a:r>
            <a:r>
              <a:rPr sz="1600" dirty="0">
                <a:latin typeface="Cambria Math"/>
                <a:cs typeface="Cambria Math"/>
              </a:rPr>
              <a:t>−</a:t>
            </a:r>
            <a:r>
              <a:rPr sz="1600" spc="10" dirty="0">
                <a:latin typeface="Cambria Math"/>
                <a:cs typeface="Cambria Math"/>
              </a:rPr>
              <a:t> </a:t>
            </a:r>
            <a:r>
              <a:rPr sz="1600" spc="-25" dirty="0">
                <a:latin typeface="Cambria Math"/>
                <a:cs typeface="Cambria Math"/>
              </a:rPr>
              <a:t>ℎ</a:t>
            </a:r>
            <a:r>
              <a:rPr sz="1725" spc="-37" baseline="-16908" dirty="0">
                <a:latin typeface="Cambria Math"/>
                <a:cs typeface="Cambria Math"/>
              </a:rPr>
              <a:t>1</a:t>
            </a:r>
            <a:endParaRPr sz="1725" baseline="-16908">
              <a:latin typeface="Cambria Math"/>
              <a:cs typeface="Cambria Math"/>
            </a:endParaRPr>
          </a:p>
          <a:p>
            <a:pPr marL="508000" indent="-228600">
              <a:lnSpc>
                <a:spcPct val="100000"/>
              </a:lnSpc>
              <a:spcBef>
                <a:spcPts val="985"/>
              </a:spcBef>
              <a:buFont typeface="Symbol"/>
              <a:buChar char=""/>
              <a:tabLst>
                <a:tab pos="508000" algn="l"/>
              </a:tabLst>
            </a:pPr>
            <a:r>
              <a:rPr sz="1600" spc="-10" dirty="0">
                <a:latin typeface="Times New Roman"/>
                <a:cs typeface="Times New Roman"/>
              </a:rPr>
              <a:t>Reciprocating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Compressor</a:t>
            </a:r>
            <a:endParaRPr sz="1600">
              <a:latin typeface="Times New Roman"/>
              <a:cs typeface="Times New Roman"/>
            </a:endParaRPr>
          </a:p>
          <a:p>
            <a:pPr marL="508000">
              <a:lnSpc>
                <a:spcPct val="100000"/>
              </a:lnSpc>
              <a:spcBef>
                <a:spcPts val="840"/>
              </a:spcBef>
            </a:pPr>
            <a:r>
              <a:rPr sz="1600" dirty="0">
                <a:latin typeface="Times New Roman"/>
                <a:cs typeface="Times New Roman"/>
              </a:rPr>
              <a:t>Applying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equation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system,</a:t>
            </a:r>
            <a:endParaRPr sz="1600">
              <a:latin typeface="Times New Roman"/>
              <a:cs typeface="Times New Roman"/>
            </a:endParaRPr>
          </a:p>
          <a:p>
            <a:pPr marL="508000">
              <a:lnSpc>
                <a:spcPct val="100000"/>
              </a:lnSpc>
              <a:spcBef>
                <a:spcPts val="840"/>
              </a:spcBef>
            </a:pPr>
            <a:r>
              <a:rPr sz="1600" dirty="0">
                <a:latin typeface="Times New Roman"/>
                <a:cs typeface="Times New Roman"/>
              </a:rPr>
              <a:t>: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∆P.E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0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∆K.E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0</a:t>
            </a:r>
            <a:endParaRPr sz="1600">
              <a:latin typeface="Times New Roman"/>
              <a:cs typeface="Times New Roman"/>
            </a:endParaRPr>
          </a:p>
          <a:p>
            <a:pPr marL="508000">
              <a:lnSpc>
                <a:spcPct val="100000"/>
              </a:lnSpc>
              <a:spcBef>
                <a:spcPts val="865"/>
              </a:spcBef>
            </a:pPr>
            <a:r>
              <a:rPr sz="1600" dirty="0">
                <a:latin typeface="Times New Roman"/>
                <a:cs typeface="Times New Roman"/>
              </a:rPr>
              <a:t>since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these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changes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negligible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compared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energies.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Cambria Math"/>
                <a:cs typeface="Cambria Math"/>
              </a:rPr>
              <a:t>∴</a:t>
            </a:r>
            <a:endParaRPr sz="1600">
              <a:latin typeface="Cambria Math"/>
              <a:cs typeface="Cambria Math"/>
            </a:endParaRPr>
          </a:p>
          <a:p>
            <a:pPr marL="1117600">
              <a:lnSpc>
                <a:spcPct val="100000"/>
              </a:lnSpc>
              <a:spcBef>
                <a:spcPts val="890"/>
              </a:spcBef>
              <a:tabLst>
                <a:tab pos="2877185" algn="l"/>
              </a:tabLst>
            </a:pP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575" baseline="-7936" dirty="0">
                <a:latin typeface="Times New Roman"/>
                <a:cs typeface="Times New Roman"/>
              </a:rPr>
              <a:t>1</a:t>
            </a:r>
            <a:r>
              <a:rPr sz="1575" spc="179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Q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=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</a:t>
            </a:r>
            <a:r>
              <a:rPr sz="1575" baseline="-7936" dirty="0">
                <a:latin typeface="Times New Roman"/>
                <a:cs typeface="Times New Roman"/>
              </a:rPr>
              <a:t>2</a:t>
            </a:r>
            <a:r>
              <a:rPr sz="1575" spc="187" baseline="-7936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W</a:t>
            </a:r>
            <a:r>
              <a:rPr sz="1600" dirty="0">
                <a:latin typeface="Times New Roman"/>
                <a:cs typeface="Times New Roman"/>
              </a:rPr>
              <a:t>	(</a:t>
            </a:r>
            <a:r>
              <a:rPr sz="1600" dirty="0">
                <a:latin typeface="Cambria Math"/>
                <a:cs typeface="Cambria Math"/>
              </a:rPr>
              <a:t>−𝑊𝑖𝑠</a:t>
            </a:r>
            <a:r>
              <a:rPr sz="1600" spc="-20" dirty="0">
                <a:latin typeface="Cambria Math"/>
                <a:cs typeface="Cambria Math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done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system)</a:t>
            </a:r>
            <a:endParaRPr sz="1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885"/>
              </a:spcBef>
            </a:pPr>
            <a:r>
              <a:rPr sz="1600" b="1" dirty="0">
                <a:latin typeface="Times New Roman"/>
                <a:cs typeface="Times New Roman"/>
              </a:rPr>
              <a:t>State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limitations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first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law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thermodynamics?</a:t>
            </a:r>
            <a:endParaRPr sz="1600">
              <a:latin typeface="Times New Roman"/>
              <a:cs typeface="Times New Roman"/>
            </a:endParaRPr>
          </a:p>
          <a:p>
            <a:pPr marL="256540" indent="-205740">
              <a:lnSpc>
                <a:spcPct val="100000"/>
              </a:lnSpc>
              <a:spcBef>
                <a:spcPts val="815"/>
              </a:spcBef>
              <a:buAutoNum type="arabicPeriod"/>
              <a:tabLst>
                <a:tab pos="256540" algn="l"/>
              </a:tabLst>
            </a:pPr>
            <a:r>
              <a:rPr sz="1600" dirty="0">
                <a:latin typeface="Times New Roman"/>
                <a:cs typeface="Times New Roman"/>
              </a:rPr>
              <a:t>First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restriction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direction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process.</a:t>
            </a:r>
            <a:endParaRPr sz="1600">
              <a:latin typeface="Times New Roman"/>
              <a:cs typeface="Times New Roman"/>
            </a:endParaRPr>
          </a:p>
          <a:p>
            <a:pPr marL="256540" indent="-205740">
              <a:lnSpc>
                <a:spcPct val="100000"/>
              </a:lnSpc>
              <a:spcBef>
                <a:spcPts val="844"/>
              </a:spcBef>
              <a:buAutoNum type="arabicPeriod"/>
              <a:tabLst>
                <a:tab pos="256540" algn="l"/>
              </a:tabLst>
            </a:pP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ensure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whether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process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feasible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not.</a:t>
            </a:r>
            <a:endParaRPr sz="1600">
              <a:latin typeface="Times New Roman"/>
              <a:cs typeface="Times New Roman"/>
            </a:endParaRPr>
          </a:p>
          <a:p>
            <a:pPr marL="50800" marR="48260" indent="205740">
              <a:lnSpc>
                <a:spcPct val="95800"/>
              </a:lnSpc>
              <a:spcBef>
                <a:spcPts val="919"/>
              </a:spcBef>
              <a:buAutoNum type="arabicPeriod"/>
              <a:tabLst>
                <a:tab pos="256540" algn="l"/>
              </a:tabLst>
            </a:pP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law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differentiate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work.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concerned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quantity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transformation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energy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form</a:t>
            </a:r>
            <a:r>
              <a:rPr sz="1600" spc="-25" dirty="0">
                <a:latin typeface="Times New Roman"/>
                <a:cs typeface="Times New Roman"/>
              </a:rPr>
              <a:t> to </a:t>
            </a:r>
            <a:r>
              <a:rPr sz="1600" dirty="0">
                <a:latin typeface="Times New Roman"/>
                <a:cs typeface="Times New Roman"/>
              </a:rPr>
              <a:t>another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regard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quality.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THROTTLING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PROCESS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JOULE- </a:t>
            </a:r>
            <a:r>
              <a:rPr sz="1400" dirty="0">
                <a:latin typeface="Times New Roman"/>
                <a:cs typeface="Times New Roman"/>
              </a:rPr>
              <a:t>THROTTLING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PROCESS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JOULE-THOMPSON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POROUS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PLUG </a:t>
            </a:r>
            <a:r>
              <a:rPr sz="1400" spc="-10" dirty="0">
                <a:latin typeface="Times New Roman"/>
                <a:cs typeface="Times New Roman"/>
              </a:rPr>
              <a:t>EXPERIMENT</a:t>
            </a:r>
            <a:endParaRPr sz="1400">
              <a:latin typeface="Times New Roman"/>
              <a:cs typeface="Times New Roman"/>
            </a:endParaRPr>
          </a:p>
          <a:p>
            <a:pPr marL="50800" marR="43180" indent="51435">
              <a:lnSpc>
                <a:spcPct val="95700"/>
              </a:lnSpc>
              <a:spcBef>
                <a:spcPts val="5"/>
              </a:spcBef>
            </a:pPr>
            <a:r>
              <a:rPr sz="1600" dirty="0">
                <a:latin typeface="Times New Roman"/>
                <a:cs typeface="Times New Roman"/>
              </a:rPr>
              <a:t>Throttling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process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involves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passage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higher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pressure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fluid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through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narrow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constriction.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effect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reduction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pressure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increase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volume.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process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adiabatic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heat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flows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1468" y="464360"/>
            <a:ext cx="3562834" cy="195793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9" y="2676524"/>
            <a:ext cx="5965825" cy="218329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51435">
              <a:lnSpc>
                <a:spcPts val="1850"/>
              </a:lnSpc>
              <a:spcBef>
                <a:spcPts val="225"/>
              </a:spcBef>
            </a:pP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Concept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continuum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is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kind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idealization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continuous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description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matter</a:t>
            </a:r>
            <a:r>
              <a:rPr sz="1600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where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6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properties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matter</a:t>
            </a:r>
            <a:r>
              <a:rPr sz="1600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are</a:t>
            </a:r>
            <a:r>
              <a:rPr sz="1600" spc="-6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considered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as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continuous</a:t>
            </a:r>
            <a:r>
              <a:rPr sz="1600" spc="-6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functions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space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variables.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70"/>
              </a:lnSpc>
              <a:spcBef>
                <a:spcPts val="172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b="1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SYSTEMS</a:t>
            </a:r>
            <a:endParaRPr sz="1600">
              <a:latin typeface="Times New Roman"/>
              <a:cs typeface="Times New Roman"/>
            </a:endParaRPr>
          </a:p>
          <a:p>
            <a:pPr marL="777875">
              <a:lnSpc>
                <a:spcPts val="1870"/>
              </a:lnSpc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System,</a:t>
            </a:r>
            <a:r>
              <a:rPr sz="1600" b="1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Boundary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b="1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Surroundings</a:t>
            </a:r>
            <a:endParaRPr sz="1600">
              <a:latin typeface="Times New Roman"/>
              <a:cs typeface="Times New Roman"/>
            </a:endParaRPr>
          </a:p>
          <a:p>
            <a:pPr marL="64135">
              <a:lnSpc>
                <a:spcPts val="1860"/>
              </a:lnSpc>
              <a:spcBef>
                <a:spcPts val="1780"/>
              </a:spcBef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System:</a:t>
            </a:r>
            <a:endParaRPr sz="1600">
              <a:latin typeface="Times New Roman"/>
              <a:cs typeface="Times New Roman"/>
            </a:endParaRPr>
          </a:p>
          <a:p>
            <a:pPr marL="1030605">
              <a:lnSpc>
                <a:spcPts val="1860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finite</a:t>
            </a:r>
            <a:r>
              <a:rPr sz="1600" i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quantity</a:t>
            </a:r>
            <a:r>
              <a:rPr sz="1600" i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i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matter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9" y="6011928"/>
            <a:ext cx="6034405" cy="10522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87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Boundary.</a:t>
            </a:r>
            <a:endParaRPr sz="1600">
              <a:latin typeface="Times New Roman"/>
              <a:cs typeface="Times New Roman"/>
            </a:endParaRPr>
          </a:p>
          <a:p>
            <a:pPr marL="829310">
              <a:lnSpc>
                <a:spcPts val="1870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actual</a:t>
            </a:r>
            <a:r>
              <a:rPr sz="1600" i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envelope</a:t>
            </a:r>
            <a:r>
              <a:rPr sz="1600" i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enclosing</a:t>
            </a:r>
            <a:r>
              <a:rPr sz="1600" i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i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boundary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 marR="572135">
              <a:lnSpc>
                <a:spcPts val="2140"/>
              </a:lnSpc>
              <a:spcBef>
                <a:spcPts val="7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boundary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fixed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move,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when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containing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gas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compressed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expanded.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9228" y="8438769"/>
            <a:ext cx="5447030" cy="12137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Surroundings</a:t>
            </a:r>
            <a:r>
              <a:rPr sz="1600" b="1" spc="3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contain</a:t>
            </a:r>
            <a:r>
              <a:rPr sz="1600" b="1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everything</a:t>
            </a:r>
            <a:r>
              <a:rPr sz="1600" b="1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other</a:t>
            </a:r>
            <a:r>
              <a:rPr sz="1600" b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  <a:spcBef>
                <a:spcPts val="1755"/>
              </a:spcBef>
            </a:pPr>
            <a:r>
              <a:rPr sz="1600" dirty="0">
                <a:latin typeface="Times New Roman"/>
                <a:cs typeface="Times New Roman"/>
              </a:rPr>
              <a:t>Universe: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10" dirty="0">
                <a:latin typeface="Times New Roman"/>
                <a:cs typeface="Times New Roman"/>
              </a:rPr>
              <a:t> surrounding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together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comprise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universe</a:t>
            </a:r>
            <a:endParaRPr sz="1600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  <a:spcBef>
                <a:spcPts val="1775"/>
              </a:spcBef>
            </a:pPr>
            <a:r>
              <a:rPr sz="1600" b="1" dirty="0">
                <a:latin typeface="Times New Roman"/>
                <a:cs typeface="Times New Roman"/>
              </a:rPr>
              <a:t>Type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thermodynamic systems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9151" y="360044"/>
            <a:ext cx="5200650" cy="2114551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98336" y="4951467"/>
            <a:ext cx="1981032" cy="100983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5275" y="7265220"/>
            <a:ext cx="1486412" cy="950747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2</a:t>
            </a:fld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9" y="331977"/>
            <a:ext cx="6071235" cy="170623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54480" indent="-227965">
              <a:lnSpc>
                <a:spcPts val="1870"/>
              </a:lnSpc>
              <a:spcBef>
                <a:spcPts val="105"/>
              </a:spcBef>
              <a:buAutoNum type="arabicPeriod"/>
              <a:tabLst>
                <a:tab pos="1554480" algn="l"/>
              </a:tabLst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Closed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System:</a:t>
            </a:r>
            <a:endParaRPr sz="1600">
              <a:latin typeface="Times New Roman"/>
              <a:cs typeface="Times New Roman"/>
            </a:endParaRPr>
          </a:p>
          <a:p>
            <a:pPr marL="1554480" indent="-227965">
              <a:lnSpc>
                <a:spcPts val="1835"/>
              </a:lnSpc>
              <a:buAutoNum type="arabicPeriod"/>
              <a:tabLst>
                <a:tab pos="1554480" algn="l"/>
              </a:tabLst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Open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System</a:t>
            </a:r>
            <a:endParaRPr sz="1600">
              <a:latin typeface="Times New Roman"/>
              <a:cs typeface="Times New Roman"/>
            </a:endParaRPr>
          </a:p>
          <a:p>
            <a:pPr marL="1554480" indent="-227965">
              <a:lnSpc>
                <a:spcPts val="1885"/>
              </a:lnSpc>
              <a:buAutoNum type="arabicPeriod"/>
              <a:tabLst>
                <a:tab pos="1554480" algn="l"/>
              </a:tabLst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Isolated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75"/>
              </a:lnSpc>
              <a:spcBef>
                <a:spcPts val="175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Closed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System:</a:t>
            </a:r>
            <a:endParaRPr sz="1600">
              <a:latin typeface="Times New Roman"/>
              <a:cs typeface="Times New Roman"/>
            </a:endParaRPr>
          </a:p>
          <a:p>
            <a:pPr marL="12700" marR="5080" indent="917575">
              <a:lnSpc>
                <a:spcPts val="1850"/>
              </a:lnSpc>
              <a:spcBef>
                <a:spcPts val="7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b="1" spc="3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does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permit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any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mass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transfer.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But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only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energy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transfer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takes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place.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8" y="3357068"/>
            <a:ext cx="4886960" cy="71237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Open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System</a:t>
            </a:r>
            <a:endParaRPr sz="1600"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  <a:spcBef>
                <a:spcPts val="819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open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b="1" spc="3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both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mass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transfer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take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place.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9229" y="6763334"/>
            <a:ext cx="6072505" cy="7219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Isolated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isolated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affected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surrounding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call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isolated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9228" y="8806180"/>
            <a:ext cx="1547495" cy="711733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Adiabatic</a:t>
            </a:r>
            <a:r>
              <a:rPr sz="1600" b="1" spc="-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3201" y="2229357"/>
            <a:ext cx="2141670" cy="125019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09875" y="4576203"/>
            <a:ext cx="2056764" cy="185355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81275" y="7598664"/>
            <a:ext cx="2514600" cy="1218564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3</a:t>
            </a:fld>
            <a:endParaRPr spc="-2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4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789228" y="229567"/>
            <a:ext cx="6008370" cy="3910686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Homogeneous</a:t>
            </a:r>
            <a:r>
              <a:rPr sz="1600" b="1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  <a:spcBef>
                <a:spcPts val="204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consists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single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phase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termed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homogeneous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Examples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:Mixture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air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water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vapour,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water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plus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nitric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acid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octane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plus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heptane.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Heterogeneous</a:t>
            </a:r>
            <a:r>
              <a:rPr sz="1600" b="1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endParaRPr sz="1600">
              <a:latin typeface="Times New Roman"/>
              <a:cs typeface="Times New Roman"/>
            </a:endParaRPr>
          </a:p>
          <a:p>
            <a:pPr marL="12700" marR="40005">
              <a:lnSpc>
                <a:spcPts val="2760"/>
              </a:lnSpc>
              <a:spcBef>
                <a:spcPts val="210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 which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consists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two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more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phases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called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heterogeneous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Examples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:Water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plus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steam,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ice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plus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water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water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plus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oil.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70"/>
              </a:lnSpc>
              <a:spcBef>
                <a:spcPts val="63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property</a:t>
            </a:r>
            <a:r>
              <a:rPr sz="1600" b="1" spc="-6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and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State</a:t>
            </a:r>
            <a:r>
              <a:rPr sz="1600" b="1" spc="3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(2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marks)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70"/>
              </a:lnSpc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property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observable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characteristics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required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</a:t>
            </a:r>
            <a:endParaRPr sz="1600">
              <a:latin typeface="Times New Roman"/>
              <a:cs typeface="Times New Roman"/>
            </a:endParaRPr>
          </a:p>
          <a:p>
            <a:pPr marL="12700" marR="92710">
              <a:lnSpc>
                <a:spcPts val="2120"/>
              </a:lnSpc>
              <a:spcBef>
                <a:spcPts val="95"/>
              </a:spcBef>
            </a:pPr>
            <a:r>
              <a:rPr sz="1600" dirty="0">
                <a:latin typeface="Times New Roman"/>
                <a:cs typeface="Times New Roman"/>
              </a:rPr>
              <a:t>describe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conditions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known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Thermodynamic </a:t>
            </a:r>
            <a:r>
              <a:rPr sz="1600" dirty="0">
                <a:latin typeface="Times New Roman"/>
                <a:cs typeface="Times New Roman"/>
              </a:rPr>
              <a:t>property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00" b="1" i="1" dirty="0">
                <a:latin typeface="Times New Roman"/>
                <a:cs typeface="Times New Roman"/>
              </a:rPr>
              <a:t>Differentiate</a:t>
            </a:r>
            <a:r>
              <a:rPr sz="1600" b="1" i="1" spc="-7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Intensive</a:t>
            </a:r>
            <a:r>
              <a:rPr sz="1600" b="1" i="1" spc="-7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and</a:t>
            </a:r>
            <a:r>
              <a:rPr sz="1600" b="1" i="1" spc="-65" dirty="0">
                <a:latin typeface="Times New Roman"/>
                <a:cs typeface="Times New Roman"/>
              </a:rPr>
              <a:t> </a:t>
            </a:r>
            <a:r>
              <a:rPr sz="1600" b="1" i="1" dirty="0">
                <a:latin typeface="Times New Roman"/>
                <a:cs typeface="Times New Roman"/>
              </a:rPr>
              <a:t>Extensive</a:t>
            </a:r>
            <a:r>
              <a:rPr sz="1600" b="1" i="1" spc="-50" dirty="0">
                <a:latin typeface="Times New Roman"/>
                <a:cs typeface="Times New Roman"/>
              </a:rPr>
              <a:t> </a:t>
            </a:r>
            <a:r>
              <a:rPr sz="1600" b="1" i="1" spc="-10" dirty="0">
                <a:latin typeface="Times New Roman"/>
                <a:cs typeface="Times New Roman"/>
              </a:rPr>
              <a:t>Property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28777" y="4323334"/>
          <a:ext cx="5970269" cy="2171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570"/>
                <a:gridCol w="1786889"/>
                <a:gridCol w="2670810"/>
              </a:tblGrid>
              <a:tr h="664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ts val="175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Extensive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81330">
                        <a:lnSpc>
                          <a:spcPts val="187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properties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Intensive</a:t>
                      </a:r>
                      <a:r>
                        <a:rPr sz="16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properties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804">
                <a:tc>
                  <a:txBody>
                    <a:bodyPr/>
                    <a:lstStyle/>
                    <a:p>
                      <a:pPr marL="472440" marR="362585" indent="-100965">
                        <a:lnSpc>
                          <a:spcPts val="182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mass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60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system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dependent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independent</a:t>
                      </a:r>
                      <a:r>
                        <a:rPr sz="16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of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additive.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yes</a:t>
                      </a:r>
                      <a:r>
                        <a:rPr sz="16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,additive.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additive.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Example: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171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60"/>
                        </a:lnSpc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mass(m),volume(V)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97865" marR="102235" indent="-601345">
                        <a:lnSpc>
                          <a:spcPts val="1850"/>
                        </a:lnSpc>
                        <a:spcBef>
                          <a:spcPts val="5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,Energy(E),Enthalp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y(H)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0" marR="89535" indent="-591820">
                        <a:lnSpc>
                          <a:spcPts val="1850"/>
                        </a:lnSpc>
                        <a:spcBef>
                          <a:spcPts val="920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Example:Pressure(P),Tempera ture(T),De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nsity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68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789228" y="6426455"/>
            <a:ext cx="5902960" cy="15036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9310" algn="l"/>
              </a:tabLst>
            </a:pPr>
            <a:r>
              <a:rPr sz="1600" dirty="0">
                <a:latin typeface="Times New Roman"/>
                <a:cs typeface="Times New Roman"/>
              </a:rPr>
              <a:t>.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State:</a:t>
            </a:r>
            <a:r>
              <a:rPr sz="1600" b="1" dirty="0">
                <a:latin typeface="Times New Roman"/>
                <a:cs typeface="Times New Roman"/>
              </a:rPr>
              <a:t>	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condition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particular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moment.</a:t>
            </a:r>
            <a:endParaRPr sz="1600">
              <a:latin typeface="Times New Roman"/>
              <a:cs typeface="Times New Roman"/>
            </a:endParaRPr>
          </a:p>
          <a:p>
            <a:pPr marL="469900" marR="237490" indent="-229235">
              <a:lnSpc>
                <a:spcPts val="1850"/>
              </a:lnSpc>
              <a:spcBef>
                <a:spcPts val="145"/>
              </a:spcBef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condition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defined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values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it’s </a:t>
            </a:r>
            <a:r>
              <a:rPr sz="1600" spc="-10" dirty="0">
                <a:latin typeface="Times New Roman"/>
                <a:cs typeface="Times New Roman"/>
              </a:rPr>
              <a:t>properties.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ts val="1895"/>
              </a:lnSpc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gives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complete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description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 marL="469900" marR="5080" indent="-229235">
              <a:lnSpc>
                <a:spcPts val="1850"/>
              </a:lnSpc>
              <a:spcBef>
                <a:spcPts val="145"/>
              </a:spcBef>
              <a:buClr>
                <a:srgbClr val="221F1F"/>
              </a:buClr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operation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properties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system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change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called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change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state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9" y="2171268"/>
            <a:ext cx="5977255" cy="109427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39370">
              <a:lnSpc>
                <a:spcPct val="109600"/>
              </a:lnSpc>
              <a:spcBef>
                <a:spcPts val="85"/>
              </a:spcBef>
            </a:pP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Path</a:t>
            </a:r>
            <a:r>
              <a:rPr sz="1600" b="1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:</a:t>
            </a:r>
            <a:r>
              <a:rPr sz="1600" b="1" spc="-10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A</a:t>
            </a:r>
            <a:r>
              <a:rPr sz="1600" b="1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1F2023"/>
                </a:solidFill>
                <a:latin typeface="Times New Roman"/>
                <a:cs typeface="Times New Roman"/>
              </a:rPr>
              <a:t>thermodynamic</a:t>
            </a:r>
            <a:r>
              <a:rPr sz="1600" b="1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property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that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depends</a:t>
            </a:r>
            <a:r>
              <a:rPr sz="1600" b="1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on</a:t>
            </a:r>
            <a:r>
              <a:rPr sz="1600" b="1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b="1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path</a:t>
            </a:r>
            <a:r>
              <a:rPr sz="1600" b="1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1F2023"/>
                </a:solidFill>
                <a:latin typeface="Times New Roman"/>
                <a:cs typeface="Times New Roman"/>
              </a:rPr>
              <a:t>between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b="1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initial</a:t>
            </a:r>
            <a:r>
              <a:rPr sz="1600" b="1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and</a:t>
            </a:r>
            <a:r>
              <a:rPr sz="1600" b="1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final</a:t>
            </a:r>
            <a:r>
              <a:rPr sz="1600" b="1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1F2023"/>
                </a:solidFill>
                <a:latin typeface="Times New Roman"/>
                <a:cs typeface="Times New Roman"/>
              </a:rPr>
              <a:t>state</a:t>
            </a:r>
            <a:r>
              <a:rPr sz="1600" b="1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is</a:t>
            </a:r>
            <a:r>
              <a:rPr sz="1600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known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as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path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function.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6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path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functions</a:t>
            </a:r>
            <a:r>
              <a:rPr sz="1600" spc="-6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depend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on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path</a:t>
            </a:r>
            <a:r>
              <a:rPr sz="1600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taken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or</a:t>
            </a:r>
            <a:r>
              <a:rPr sz="1600" spc="-6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covered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between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two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(initial</a:t>
            </a:r>
            <a:r>
              <a:rPr sz="1600" spc="-5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and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final)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states.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8" y="4960112"/>
            <a:ext cx="5984240" cy="167610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>
              <a:lnSpc>
                <a:spcPts val="1820"/>
              </a:lnSpc>
              <a:spcBef>
                <a:spcPts val="25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Phase.</a:t>
            </a:r>
            <a:r>
              <a:rPr sz="16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phase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quantity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matter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homogeneous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throughout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chemical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composition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physical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structure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MACROSCOPIC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MICROSCOPIC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POINTS</a:t>
            </a:r>
            <a:r>
              <a:rPr sz="1600" b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b="1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VIEW</a:t>
            </a:r>
            <a:endParaRPr sz="1600">
              <a:latin typeface="Times New Roman"/>
              <a:cs typeface="Times New Roman"/>
            </a:endParaRPr>
          </a:p>
          <a:p>
            <a:pPr marL="215265" indent="-202565">
              <a:lnSpc>
                <a:spcPts val="1885"/>
              </a:lnSpc>
              <a:spcBef>
                <a:spcPts val="1730"/>
              </a:spcBef>
              <a:buAutoNum type="arabicPeriod"/>
              <a:tabLst>
                <a:tab pos="21526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Macroscopic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approach—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Macro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mean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big</a:t>
            </a:r>
            <a:r>
              <a:rPr sz="1600" i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total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215265" indent="-202565">
              <a:lnSpc>
                <a:spcPts val="1885"/>
              </a:lnSpc>
              <a:buAutoNum type="arabicPeriod"/>
              <a:tabLst>
                <a:tab pos="21526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Microscopic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approach—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Micro</a:t>
            </a:r>
            <a:r>
              <a:rPr sz="1600" i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means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small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28776" y="6859777"/>
          <a:ext cx="6197600" cy="2501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0455"/>
                <a:gridCol w="2341245"/>
                <a:gridCol w="2755900"/>
              </a:tblGrid>
              <a:tr h="323498">
                <a:tc>
                  <a:txBody>
                    <a:bodyPr/>
                    <a:lstStyle/>
                    <a:p>
                      <a:pPr marL="635" algn="ctr">
                        <a:lnSpc>
                          <a:spcPts val="1800"/>
                        </a:lnSpc>
                      </a:pP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Detail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Macroscopic</a:t>
                      </a:r>
                      <a:r>
                        <a:rPr sz="1600" i="1" spc="-8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approach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Microscopic</a:t>
                      </a: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approach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49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approach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ts val="1760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concerned</a:t>
                      </a:r>
                      <a:r>
                        <a:rPr sz="1600" spc="-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overall</a:t>
                      </a:r>
                      <a:r>
                        <a:rPr sz="1600" i="1" spc="-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behaviour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9980" marR="750570" indent="-354330">
                        <a:lnSpc>
                          <a:spcPts val="1820"/>
                        </a:lnSpc>
                      </a:pP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structure</a:t>
                      </a:r>
                      <a:r>
                        <a:rPr sz="1600" i="1" spc="-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i="1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matter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analysis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1795"/>
                        </a:lnSpc>
                      </a:pP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mathematical</a:t>
                      </a:r>
                      <a:r>
                        <a:rPr sz="1600" spc="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formulae.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9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statistical</a:t>
                      </a:r>
                      <a:r>
                        <a:rPr sz="1600" spc="-9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methods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7390">
                <a:tc>
                  <a:txBody>
                    <a:bodyPr/>
                    <a:lstStyle/>
                    <a:p>
                      <a:pPr algn="ctr">
                        <a:lnSpc>
                          <a:spcPts val="1775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values</a:t>
                      </a:r>
                      <a:r>
                        <a:rPr sz="1600" spc="-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42875" marR="136525" indent="-635" algn="ctr">
                        <a:lnSpc>
                          <a:spcPts val="1820"/>
                        </a:lnSpc>
                        <a:spcBef>
                          <a:spcPts val="55"/>
                        </a:spcBef>
                      </a:pPr>
                      <a:r>
                        <a:rPr sz="1600" spc="-2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properties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1735"/>
                        </a:spcBef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sz="1600" spc="-8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values.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0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35"/>
                        </a:spcBef>
                      </a:pP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changes</a:t>
                      </a:r>
                      <a:r>
                        <a:rPr sz="1600" i="1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600" i="1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i="1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properties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2203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267970" marR="133985" indent="-128270">
                        <a:lnSpc>
                          <a:spcPts val="1850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describe</a:t>
                      </a:r>
                      <a:r>
                        <a:rPr sz="1600" spc="-7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system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215" marR="618490" indent="-88900">
                        <a:lnSpc>
                          <a:spcPts val="1850"/>
                        </a:lnSpc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ew</a:t>
                      </a:r>
                      <a:r>
                        <a:rPr sz="1600" spc="-3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properties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1600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needed.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Large</a:t>
                      </a:r>
                      <a:r>
                        <a:rPr sz="1600" spc="-4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number</a:t>
                      </a:r>
                      <a:r>
                        <a:rPr sz="1600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35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221F1F"/>
                          </a:solidFill>
                          <a:latin typeface="Times New Roman"/>
                          <a:cs typeface="Times New Roman"/>
                        </a:rPr>
                        <a:t>variables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0375" y="474345"/>
            <a:ext cx="1657350" cy="17145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43150" y="3292221"/>
            <a:ext cx="1400175" cy="1428749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5</a:t>
            </a:fld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6</a:t>
            </a:fld>
            <a:endParaRPr spc="-25" dirty="0"/>
          </a:p>
        </p:txBody>
      </p:sp>
      <p:sp>
        <p:nvSpPr>
          <p:cNvPr id="2" name="object 2"/>
          <p:cNvSpPr txBox="1"/>
          <p:nvPr/>
        </p:nvSpPr>
        <p:spPr>
          <a:xfrm>
            <a:off x="789229" y="331978"/>
            <a:ext cx="6042025" cy="64417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b="1" spc="-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452120">
              <a:lnSpc>
                <a:spcPts val="1850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b="1" i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temperature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and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pressure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pointsare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same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;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there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should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velocity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gradient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;</a:t>
            </a:r>
            <a:endParaRPr sz="1600">
              <a:latin typeface="Times New Roman"/>
              <a:cs typeface="Times New Roman"/>
            </a:endParaRPr>
          </a:p>
          <a:p>
            <a:pPr marL="12700" marR="49530" indent="203200">
              <a:lnSpc>
                <a:spcPts val="1850"/>
              </a:lnSpc>
              <a:spcBef>
                <a:spcPts val="1825"/>
              </a:spcBef>
              <a:buFont typeface="Times New Roman"/>
              <a:buAutoNum type="arabicPeriod"/>
              <a:tabLst>
                <a:tab pos="215900" algn="l"/>
              </a:tabLst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Thermal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equilibrium.</a:t>
            </a:r>
            <a:r>
              <a:rPr sz="16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temperature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does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change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time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andhas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same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value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points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 marL="12700" marR="32384" indent="206375">
              <a:lnSpc>
                <a:spcPct val="95700"/>
              </a:lnSpc>
              <a:spcBef>
                <a:spcPts val="1780"/>
              </a:spcBef>
              <a:buFont typeface="Times New Roman"/>
              <a:buAutoNum type="arabicPeriod"/>
              <a:tabLst>
                <a:tab pos="219075" algn="l"/>
              </a:tabLst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Mechanical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equilibrium.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There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unbalanced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forces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within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or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betweenthe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surroundings.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pressure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same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at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points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does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change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withrespect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time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10"/>
              </a:lnSpc>
            </a:pP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 marL="12700" marR="61594" indent="-10160">
              <a:lnSpc>
                <a:spcPct val="95700"/>
              </a:lnSpc>
              <a:spcBef>
                <a:spcPts val="45"/>
              </a:spcBef>
              <a:buSzPct val="93750"/>
              <a:buAutoNum type="arabicPeriod" startAt="3"/>
              <a:tabLst>
                <a:tab pos="167640" algn="l"/>
              </a:tabLst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Chemical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equilibrium.</a:t>
            </a:r>
            <a:r>
              <a:rPr sz="1600" b="1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chemical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reaction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takes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place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chemicalcomposition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same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throughout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does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vary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time.</a:t>
            </a:r>
            <a:endParaRPr sz="1600">
              <a:latin typeface="Times New Roman"/>
              <a:cs typeface="Times New Roman"/>
            </a:endParaRPr>
          </a:p>
          <a:p>
            <a:pPr marR="1270" algn="ctr">
              <a:lnSpc>
                <a:spcPts val="1825"/>
              </a:lnSpc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25"/>
              </a:lnSpc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Path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Process:</a:t>
            </a:r>
            <a:endParaRPr sz="1600">
              <a:latin typeface="Times New Roman"/>
              <a:cs typeface="Times New Roman"/>
            </a:endParaRPr>
          </a:p>
          <a:p>
            <a:pPr marL="12700" marR="365760">
              <a:lnSpc>
                <a:spcPts val="1850"/>
              </a:lnSpc>
              <a:spcBef>
                <a:spcPts val="7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series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passes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during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change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Path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9"/>
              </a:lnSpc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PROCESS:</a:t>
            </a:r>
            <a:r>
              <a:rPr sz="1600" b="1" spc="3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change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3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state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undergone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another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state.</a:t>
            </a:r>
            <a:endParaRPr sz="1600">
              <a:latin typeface="Times New Roman"/>
              <a:cs typeface="Times New Roman"/>
            </a:endParaRPr>
          </a:p>
          <a:p>
            <a:pPr marL="12700" marR="5080" indent="51435">
              <a:lnSpc>
                <a:spcPts val="1820"/>
              </a:lnSpc>
              <a:spcBef>
                <a:spcPts val="10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can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allow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properties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remain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during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process. Isothermal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Temperature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(T)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7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Isobaric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Pressure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(P)</a:t>
            </a:r>
            <a:endParaRPr sz="1600">
              <a:latin typeface="Times New Roman"/>
              <a:cs typeface="Times New Roman"/>
            </a:endParaRPr>
          </a:p>
          <a:p>
            <a:pPr marL="12700" marR="3285490" indent="54610">
              <a:lnSpc>
                <a:spcPct val="95600"/>
              </a:lnSpc>
              <a:spcBef>
                <a:spcPts val="50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Isochoric</a:t>
            </a:r>
            <a:r>
              <a:rPr sz="1600" spc="-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Volume</a:t>
            </a:r>
            <a:r>
              <a:rPr sz="1600" spc="-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(V)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Isentropic</a:t>
            </a:r>
            <a:r>
              <a:rPr sz="1600" spc="-8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Entropy</a:t>
            </a:r>
            <a:r>
              <a:rPr sz="1600" spc="-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(s)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Isenthalpic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Constant</a:t>
            </a:r>
            <a:r>
              <a:rPr sz="1600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Enthalpy</a:t>
            </a:r>
            <a:r>
              <a:rPr sz="1600" spc="-9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(h)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8" y="331977"/>
            <a:ext cx="444754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Processoccurs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:an</a:t>
            </a:r>
            <a:r>
              <a:rPr sz="1600" b="1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transfer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b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steady</a:t>
            </a:r>
            <a:r>
              <a:rPr sz="16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state.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8" y="3344037"/>
            <a:ext cx="6071870" cy="41068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885"/>
              </a:lnSpc>
              <a:spcBef>
                <a:spcPts val="10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may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  <a:p>
            <a:pPr marL="12700" marR="306705" indent="-8255">
              <a:lnSpc>
                <a:spcPts val="1820"/>
              </a:lnSpc>
              <a:spcBef>
                <a:spcPts val="110"/>
              </a:spcBef>
              <a:buSzPct val="90625"/>
              <a:buFont typeface="Times New Roman"/>
              <a:buAutoNum type="romanLcParenR"/>
              <a:tabLst>
                <a:tab pos="136525" algn="l"/>
              </a:tabLst>
            </a:pPr>
            <a:r>
              <a:rPr sz="1600" b="1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non-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flow</a:t>
            </a:r>
            <a:r>
              <a:rPr sz="1600" b="1" i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process:</a:t>
            </a:r>
            <a:r>
              <a:rPr sz="1600" b="1" i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non-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flow</a:t>
            </a:r>
            <a:r>
              <a:rPr sz="1600" i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fixed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mass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within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defined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boundary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isundergoing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change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state.</a:t>
            </a:r>
            <a:endParaRPr sz="1600">
              <a:latin typeface="Times New Roman"/>
              <a:cs typeface="Times New Roman"/>
            </a:endParaRPr>
          </a:p>
          <a:p>
            <a:pPr marL="12700" marR="744855">
              <a:lnSpc>
                <a:spcPts val="1850"/>
              </a:lnSpc>
              <a:spcBef>
                <a:spcPts val="10"/>
              </a:spcBef>
            </a:pP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Example</a:t>
            </a:r>
            <a:r>
              <a:rPr sz="1600" i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: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substance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being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heated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closed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cylinder undergoes</a:t>
            </a:r>
            <a:endParaRPr sz="1600">
              <a:latin typeface="Times New Roman"/>
              <a:cs typeface="Times New Roman"/>
            </a:endParaRPr>
          </a:p>
          <a:p>
            <a:pPr marL="854710" indent="-232410">
              <a:lnSpc>
                <a:spcPts val="1735"/>
              </a:lnSpc>
              <a:buAutoNum type="romanLcParenR" startAt="2"/>
              <a:tabLst>
                <a:tab pos="854710" algn="l"/>
              </a:tabLst>
            </a:pP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flow</a:t>
            </a:r>
            <a:r>
              <a:rPr sz="1600" b="1" i="1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i="1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mass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entering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leaving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boundary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opensystem.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75"/>
              </a:spcBef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quasi-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static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20"/>
              </a:lnSpc>
              <a:spcBef>
                <a:spcPts val="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b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quasi-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static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deviation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thermodynamic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infinitesimal.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10"/>
              </a:lnSpc>
            </a:pP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Characteristics: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refrred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3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slow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process.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happens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infinite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slow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rate,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50"/>
              </a:spcBef>
              <a:buFont typeface="Symbol"/>
              <a:buChar char=""/>
              <a:tabLst>
                <a:tab pos="46990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has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its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static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equilibrtum.</a:t>
            </a:r>
            <a:endParaRPr sz="16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900" algn="l"/>
              </a:tabLst>
            </a:pP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thermodynamic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its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surrounding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all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times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9228" y="9405316"/>
            <a:ext cx="2288540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Non</a:t>
            </a:r>
            <a:r>
              <a:rPr sz="1600" b="1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-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Quasi-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static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process.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2470" y="593725"/>
            <a:ext cx="4983202" cy="267549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0042" y="7938531"/>
            <a:ext cx="2232879" cy="121557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7</a:t>
            </a:fld>
            <a:endParaRPr spc="-2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8" y="560577"/>
            <a:ext cx="6052820" cy="359290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216535">
              <a:lnSpc>
                <a:spcPts val="1850"/>
              </a:lnSpc>
              <a:spcBef>
                <a:spcPts val="22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If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carried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out</a:t>
            </a:r>
            <a:r>
              <a:rPr sz="1600" spc="3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such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way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every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instant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system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departs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finitely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from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thermodynamic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endParaRPr sz="1600">
              <a:latin typeface="Times New Roman"/>
              <a:cs typeface="Times New Roman"/>
            </a:endParaRPr>
          </a:p>
          <a:p>
            <a:pPr marL="32384" algn="ctr">
              <a:lnSpc>
                <a:spcPct val="100000"/>
              </a:lnSpc>
              <a:spcBef>
                <a:spcPts val="172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REVERSIBLE</a:t>
            </a:r>
            <a:r>
              <a:rPr sz="1600" b="1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b="1" spc="3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IRREVERSIBLE</a:t>
            </a:r>
            <a:r>
              <a:rPr sz="1600" b="1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PROCESSES:</a:t>
            </a: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183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Reversible</a:t>
            </a:r>
            <a:r>
              <a:rPr sz="1600" b="1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process.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reversible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(also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some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times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known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as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quasi-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static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process)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can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stopped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anystage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reversed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so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that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system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surroundings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are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exactly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restored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their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initial states.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89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This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has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following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characteristics:</a:t>
            </a:r>
            <a:endParaRPr sz="1600">
              <a:latin typeface="Times New Roman"/>
              <a:cs typeface="Times New Roman"/>
            </a:endParaRPr>
          </a:p>
          <a:p>
            <a:pPr marL="12700" marR="544830" indent="205740">
              <a:lnSpc>
                <a:spcPts val="1850"/>
              </a:lnSpc>
              <a:spcBef>
                <a:spcPts val="85"/>
              </a:spcBef>
              <a:buAutoNum type="arabicPeriod"/>
              <a:tabLst>
                <a:tab pos="21844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must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pass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same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states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reversed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path</a:t>
            </a:r>
            <a:r>
              <a:rPr sz="1600" spc="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as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were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initially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visited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forward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path.</a:t>
            </a:r>
            <a:endParaRPr sz="1600">
              <a:latin typeface="Times New Roman"/>
              <a:cs typeface="Times New Roman"/>
            </a:endParaRPr>
          </a:p>
          <a:p>
            <a:pPr marL="218440" indent="-205740">
              <a:lnSpc>
                <a:spcPts val="1739"/>
              </a:lnSpc>
              <a:buAutoNum type="arabicPeriod"/>
              <a:tabLst>
                <a:tab pos="21844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This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when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undone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will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leave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no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history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events</a:t>
            </a:r>
            <a:r>
              <a:rPr sz="1600" spc="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the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surroundings.</a:t>
            </a:r>
            <a:endParaRPr sz="1600">
              <a:latin typeface="Times New Roman"/>
              <a:cs typeface="Times New Roman"/>
            </a:endParaRPr>
          </a:p>
          <a:p>
            <a:pPr marL="218440" indent="-205740">
              <a:lnSpc>
                <a:spcPts val="1885"/>
              </a:lnSpc>
              <a:buAutoNum type="arabicPeriod" startAt="3"/>
              <a:tabLst>
                <a:tab pos="218440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It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must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pass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continuous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series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equilibrium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states.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9" y="6707251"/>
            <a:ext cx="6055995" cy="2891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Examples.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2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i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Frictionless</a:t>
            </a:r>
            <a:r>
              <a:rPr sz="1600" spc="-6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relative</a:t>
            </a:r>
            <a:r>
              <a:rPr sz="1600" spc="-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motion.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sz="1600" i="1" dirty="0">
                <a:solidFill>
                  <a:srgbClr val="221F1F"/>
                </a:solidFill>
                <a:latin typeface="Times New Roman"/>
                <a:cs typeface="Times New Roman"/>
              </a:rPr>
              <a:t>ii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Expansion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compression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of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spring.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Irreversible</a:t>
            </a:r>
            <a:r>
              <a:rPr sz="1600" b="1" spc="-8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process.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 indent="51435">
              <a:lnSpc>
                <a:spcPts val="1850"/>
              </a:lnSpc>
              <a:spcBef>
                <a:spcPts val="5"/>
              </a:spcBef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An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irreversible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process is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one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which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transferred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1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finite temperature.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60"/>
              </a:lnSpc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Examples.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2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(i)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Relative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motion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with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friction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(ii)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Combustion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50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(iii)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Diffusion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(iv)</a:t>
            </a:r>
            <a:r>
              <a:rPr sz="1600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Free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expansion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85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(v)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Throttling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(vi)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Electricity</a:t>
            </a:r>
            <a:r>
              <a:rPr sz="1600" spc="-7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flow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7275" y="4304045"/>
            <a:ext cx="5067300" cy="210777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9228" y="563626"/>
            <a:ext cx="5975350" cy="9661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>
              <a:lnSpc>
                <a:spcPts val="187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221F1F"/>
                </a:solidFill>
                <a:latin typeface="Times New Roman"/>
                <a:cs typeface="Times New Roman"/>
              </a:rPr>
              <a:t>CYCLE</a:t>
            </a:r>
            <a:endParaRPr sz="1600">
              <a:latin typeface="Times New Roman"/>
              <a:cs typeface="Times New Roman"/>
            </a:endParaRPr>
          </a:p>
          <a:p>
            <a:pPr marL="12700" marR="5080" indent="560705">
              <a:lnSpc>
                <a:spcPct val="95600"/>
              </a:lnSpc>
              <a:spcBef>
                <a:spcPts val="40"/>
              </a:spcBef>
            </a:pP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T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hermodynamic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cycle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refers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to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number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of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processes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in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sequemce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bring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back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system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to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its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original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volume,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then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the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system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is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said</a:t>
            </a:r>
            <a:r>
              <a:rPr sz="1600" spc="-3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to</a:t>
            </a:r>
            <a:r>
              <a:rPr sz="1600" spc="-6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be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 </a:t>
            </a:r>
            <a:r>
              <a:rPr sz="1600" b="1" spc="-10" dirty="0">
                <a:solidFill>
                  <a:srgbClr val="1F2023"/>
                </a:solidFill>
                <a:latin typeface="Times New Roman"/>
                <a:cs typeface="Times New Roman"/>
              </a:rPr>
              <a:t>cycle.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228" y="3664459"/>
            <a:ext cx="5920740" cy="746999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106680">
              <a:lnSpc>
                <a:spcPts val="1850"/>
              </a:lnSpc>
              <a:spcBef>
                <a:spcPts val="225"/>
              </a:spcBef>
            </a:pP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In</a:t>
            </a:r>
            <a:r>
              <a:rPr sz="1600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fig</a:t>
            </a:r>
            <a:r>
              <a:rPr sz="1600" spc="3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system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starts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from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state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1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and then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undergoes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(1-2)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,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(2-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3)</a:t>
            </a:r>
            <a:r>
              <a:rPr sz="1600" spc="-2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,</a:t>
            </a:r>
            <a:r>
              <a:rPr sz="1600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(3-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4)</a:t>
            </a:r>
            <a:r>
              <a:rPr sz="1600" spc="-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,(4-</a:t>
            </a:r>
            <a:r>
              <a:rPr sz="1600" spc="-25" dirty="0">
                <a:solidFill>
                  <a:srgbClr val="1F2023"/>
                </a:solidFill>
                <a:latin typeface="Times New Roman"/>
                <a:cs typeface="Times New Roman"/>
              </a:rPr>
              <a:t>1)</a:t>
            </a:r>
            <a:endParaRPr sz="1600">
              <a:latin typeface="Times New Roman"/>
              <a:cs typeface="Times New Roman"/>
            </a:endParaRPr>
          </a:p>
          <a:p>
            <a:pPr marL="64135">
              <a:lnSpc>
                <a:spcPts val="1770"/>
              </a:lnSpc>
            </a:pP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And</a:t>
            </a:r>
            <a:r>
              <a:rPr sz="1600" spc="-1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its</a:t>
            </a:r>
            <a:r>
              <a:rPr sz="1600" spc="-3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returns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bake</a:t>
            </a:r>
            <a:r>
              <a:rPr sz="1600" spc="-4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to</a:t>
            </a:r>
            <a:r>
              <a:rPr sz="1600" spc="-5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its</a:t>
            </a:r>
            <a:r>
              <a:rPr sz="1600" spc="-45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1F2023"/>
                </a:solidFill>
                <a:latin typeface="Times New Roman"/>
                <a:cs typeface="Times New Roman"/>
              </a:rPr>
              <a:t>original</a:t>
            </a:r>
            <a:r>
              <a:rPr sz="1600" spc="-60" dirty="0">
                <a:solidFill>
                  <a:srgbClr val="1F2023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1F2023"/>
                </a:solidFill>
                <a:latin typeface="Times New Roman"/>
                <a:cs typeface="Times New Roman"/>
              </a:rPr>
              <a:t>position.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28777" y="4631182"/>
          <a:ext cx="5970905" cy="208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570"/>
                <a:gridCol w="2470150"/>
                <a:gridCol w="1988185"/>
              </a:tblGrid>
              <a:tr h="32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0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Point</a:t>
                      </a:r>
                      <a:r>
                        <a:rPr sz="1600" spc="-3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Function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0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Path</a:t>
                      </a:r>
                      <a:r>
                        <a:rPr sz="1600" spc="-1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Function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1804">
                <a:tc>
                  <a:txBody>
                    <a:bodyPr/>
                    <a:lstStyle/>
                    <a:p>
                      <a:pPr marL="69850" marR="339090">
                        <a:lnSpc>
                          <a:spcPts val="182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change</a:t>
                      </a:r>
                      <a:r>
                        <a:rPr sz="1600" spc="-4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3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600" spc="-2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path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1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independent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1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depends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spc="-3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path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69850" marR="342900">
                        <a:lnSpc>
                          <a:spcPts val="185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magnitude</a:t>
                      </a:r>
                      <a:r>
                        <a:rPr sz="1600" spc="-5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such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quantity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1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depends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spc="-3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state.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1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sz="1600" spc="-2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under</a:t>
                      </a:r>
                      <a:r>
                        <a:rPr sz="1600" spc="-3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spc="-4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curve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4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775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These</a:t>
                      </a:r>
                      <a:r>
                        <a:rPr sz="1600" spc="-4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1600" spc="-4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exact</a:t>
                      </a:r>
                      <a:r>
                        <a:rPr sz="1600" spc="-3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differential.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775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inexact</a:t>
                      </a:r>
                      <a:r>
                        <a:rPr sz="1600" spc="-6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differential.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69850">
                        <a:lnSpc>
                          <a:spcPts val="1810"/>
                        </a:lnSpc>
                      </a:pP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Ex: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625475">
                        <a:lnSpc>
                          <a:spcPts val="185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sz="1600" spc="-3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pressure(P), volume(V),Temp.(T),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810"/>
                        </a:lnSpc>
                      </a:pP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Heat</a:t>
                      </a:r>
                      <a:r>
                        <a:rPr sz="1600" spc="-2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spc="-25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solidFill>
                            <a:srgbClr val="1F2023"/>
                          </a:solidFill>
                          <a:latin typeface="Times New Roman"/>
                          <a:cs typeface="Times New Roman"/>
                        </a:rPr>
                        <a:t>work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789229" y="7213217"/>
            <a:ext cx="5594985" cy="24218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ENERGY,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AND</a:t>
            </a:r>
            <a:r>
              <a:rPr sz="1600" b="1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HEAT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ts val="1850"/>
              </a:lnSpc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b="1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: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Energyis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general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term</a:t>
            </a:r>
            <a:r>
              <a:rPr sz="1600" spc="-4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embracing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energy</a:t>
            </a:r>
            <a:r>
              <a:rPr sz="1600" spc="-7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in</a:t>
            </a:r>
            <a:r>
              <a:rPr sz="1600" spc="-5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transition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25" dirty="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stored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energy.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50"/>
              </a:lnSpc>
            </a:pPr>
            <a:r>
              <a:rPr sz="1600" b="1" spc="-20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870"/>
              </a:lnSpc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Work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is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said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to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be</a:t>
            </a:r>
            <a:r>
              <a:rPr sz="1600" spc="-4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done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when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force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moves</a:t>
            </a:r>
            <a:r>
              <a:rPr sz="1600" spc="-2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through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sz="1600" spc="-3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221F1F"/>
                </a:solidFill>
                <a:latin typeface="Times New Roman"/>
                <a:cs typeface="Times New Roman"/>
              </a:rPr>
              <a:t>distance.</a:t>
            </a:r>
            <a:endParaRPr sz="1600">
              <a:latin typeface="Times New Roman"/>
              <a:cs typeface="Times New Roman"/>
            </a:endParaRPr>
          </a:p>
          <a:p>
            <a:pPr marL="3061335">
              <a:lnSpc>
                <a:spcPct val="100000"/>
              </a:lnSpc>
              <a:spcBef>
                <a:spcPts val="1780"/>
              </a:spcBef>
              <a:tabLst>
                <a:tab pos="4036695" algn="l"/>
              </a:tabLst>
            </a:pP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W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=</a:t>
            </a:r>
            <a:r>
              <a:rPr sz="1600" spc="1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F</a:t>
            </a:r>
            <a:r>
              <a:rPr sz="1600" dirty="0">
                <a:solidFill>
                  <a:srgbClr val="221F1F"/>
                </a:solidFill>
                <a:latin typeface="Cambria Math"/>
                <a:cs typeface="Cambria Math"/>
              </a:rPr>
              <a:t>×</a:t>
            </a:r>
            <a:r>
              <a:rPr sz="1600" spc="60" dirty="0">
                <a:solidFill>
                  <a:srgbClr val="221F1F"/>
                </a:solidFill>
                <a:latin typeface="Cambria Math"/>
                <a:cs typeface="Cambria Math"/>
              </a:rPr>
              <a:t> 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	N</a:t>
            </a:r>
            <a:r>
              <a:rPr sz="1600" spc="-5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221F1F"/>
                </a:solidFill>
                <a:latin typeface="Times New Roman"/>
                <a:cs typeface="Times New Roman"/>
              </a:rPr>
              <a:t>-</a:t>
            </a:r>
            <a:r>
              <a:rPr sz="1600" spc="-3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spc="-50" dirty="0">
                <a:solidFill>
                  <a:srgbClr val="221F1F"/>
                </a:solidFill>
                <a:latin typeface="Times New Roman"/>
                <a:cs typeface="Times New Roman"/>
              </a:rPr>
              <a:t>m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Sign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221F1F"/>
                </a:solidFill>
                <a:latin typeface="Times New Roman"/>
                <a:cs typeface="Times New Roman"/>
              </a:rPr>
              <a:t>convention</a:t>
            </a:r>
            <a:r>
              <a:rPr sz="1600" b="1" spc="-60" dirty="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sz="1600" b="1" spc="-50" dirty="0">
                <a:solidFill>
                  <a:srgbClr val="221F1F"/>
                </a:solidFill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4626" y="1761998"/>
            <a:ext cx="2238375" cy="1932176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6898966" y="9529998"/>
            <a:ext cx="37782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pPr marL="38100">
                <a:lnSpc>
                  <a:spcPts val="1150"/>
                </a:lnSpc>
              </a:pPr>
              <a:t>9</a:t>
            </a:fld>
            <a:endParaRPr spc="-25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</TotalTime>
  <Words>2438</Words>
  <Application>Microsoft Office PowerPoint</Application>
  <PresentationFormat>Custom</PresentationFormat>
  <Paragraphs>415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sanjai</dc:creator>
  <cp:lastModifiedBy>admin</cp:lastModifiedBy>
  <cp:revision>1</cp:revision>
  <dcterms:created xsi:type="dcterms:W3CDTF">2024-09-19T05:54:08Z</dcterms:created>
  <dcterms:modified xsi:type="dcterms:W3CDTF">2024-09-19T06:00:35Z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2024-09-19T00:00:00Z</vt:filetime>
  </property>
  <property fmtid="{D5CDD505-2E9C-101B-9397-08002B2CF9AE}" pid="5" name="Producer">
    <vt:lpwstr>www.ilovepdf.com</vt:lpwstr>
  </property>
</Properties>
</file>