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5"/>
  </p:notesMasterIdLst>
  <p:handoutMasterIdLst>
    <p:handoutMasterId r:id="rId16"/>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57" d="100"/>
          <a:sy n="57" d="100"/>
        </p:scale>
        <p:origin x="11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CB48E7-8081-9955-B0CE-7F07E2163EF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EFBEC753-6B32-9028-81BE-D72B3049D9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5D33EB7-B70B-4910-88EE-350965B0DC47}" type="datetimeFigureOut">
              <a:rPr lang="en-IN" smtClean="0"/>
              <a:t>19-09-2024</a:t>
            </a:fld>
            <a:endParaRPr lang="en-IN"/>
          </a:p>
        </p:txBody>
      </p:sp>
      <p:sp>
        <p:nvSpPr>
          <p:cNvPr id="4" name="Footer Placeholder 3">
            <a:extLst>
              <a:ext uri="{FF2B5EF4-FFF2-40B4-BE49-F238E27FC236}">
                <a16:creationId xmlns:a16="http://schemas.microsoft.com/office/drawing/2014/main" id="{0C3B610C-5B16-86C2-5876-A65262BF090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973030C2-20C9-B02E-4188-224818D8DE7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7F7E40-822D-4D99-AE6E-32A9260EBA4B}" type="slidenum">
              <a:rPr lang="en-IN" smtClean="0"/>
              <a:t>‹#›</a:t>
            </a:fld>
            <a:endParaRPr lang="en-IN"/>
          </a:p>
        </p:txBody>
      </p:sp>
    </p:spTree>
    <p:extLst>
      <p:ext uri="{BB962C8B-B14F-4D97-AF65-F5344CB8AC3E}">
        <p14:creationId xmlns:p14="http://schemas.microsoft.com/office/powerpoint/2010/main" val="211082153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884AB5-AB25-4F8F-9AEF-B3DCECB3C0DF}" type="datetimeFigureOut">
              <a:rPr lang="en-IN" smtClean="0"/>
              <a:t>19-09-2024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4592E9-F32D-4473-A3BE-4D9854AE28F5}" type="slidenum">
              <a:rPr lang="en-IN" smtClean="0"/>
              <a:t>‹#›</a:t>
            </a:fld>
            <a:endParaRPr lang="en-IN"/>
          </a:p>
        </p:txBody>
      </p:sp>
    </p:spTree>
    <p:extLst>
      <p:ext uri="{BB962C8B-B14F-4D97-AF65-F5344CB8AC3E}">
        <p14:creationId xmlns:p14="http://schemas.microsoft.com/office/powerpoint/2010/main" val="3797587418"/>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F9019A-1548-4ED2-A2FA-AC47B8D7C378}" type="datetime1">
              <a:rPr lang="en-IN" smtClean="0"/>
              <a:t>19-09-2024</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196632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A5F276-9F3A-4E03-8380-3C1825B6FC83}" type="datetime1">
              <a:rPr lang="en-IN" smtClean="0"/>
              <a:t>19-09-2024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4207987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922F1D-001F-44B8-B1D7-593A399E9D67}" type="datetime1">
              <a:rPr lang="en-IN" smtClean="0"/>
              <a:t>19-09-2024</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AC3557-ED55-4582-A90C-89AA6F3BC56B}"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28689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1394503-BF1C-42E8-90EA-E503455DBE84}" type="datetime1">
              <a:rPr lang="en-IN" smtClean="0"/>
              <a:t>19-09-2024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3449024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E3E77B7-FC92-45A3-B02A-E4BA947947B5}" type="datetime1">
              <a:rPr lang="en-IN" smtClean="0"/>
              <a:t>19-09-2024</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AC3557-ED55-4582-A90C-89AA6F3BC56B}"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44528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90034AB-A0CD-45B8-A866-A1185D430E5D}" type="datetime1">
              <a:rPr lang="en-IN" smtClean="0"/>
              <a:t>19-09-2024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4180445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8C0B8-301B-4B20-B19F-FF3E4E012CB3}" type="datetime1">
              <a:rPr lang="en-IN" smtClean="0"/>
              <a:t>19-09-2024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2898432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C7C26-E9CC-4D87-97AF-5FF5443F66CA}" type="datetime1">
              <a:rPr lang="en-IN" smtClean="0"/>
              <a:t>19-09-2024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2845067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172EEC-6DB1-47BB-BDC4-4B224A59AAB0}" type="datetime1">
              <a:rPr lang="en-IN" smtClean="0"/>
              <a:t>19-09-2024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2006636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2DC59D-865D-4B5B-8CCD-424FE84AEA16}" type="datetime1">
              <a:rPr lang="en-IN" smtClean="0"/>
              <a:t>19-09-2024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662555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BDCE6C-6950-49FF-8E73-E0CC03B430BC}" type="datetime1">
              <a:rPr lang="en-IN" smtClean="0"/>
              <a:t>19-09-2024</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239152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E6FCDF-DA87-4133-AC08-170C9F239E6B}" type="datetime1">
              <a:rPr lang="en-IN" smtClean="0"/>
              <a:t>19-09-2024</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1835940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29B302-DF98-4438-A8D4-C31E76461473}" type="datetime1">
              <a:rPr lang="en-IN" smtClean="0"/>
              <a:t>19-09-2024</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166917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EEFE63-A090-4E00-BC5B-73F992E58E74}" type="datetime1">
              <a:rPr lang="en-IN" smtClean="0"/>
              <a:t>19-09-2024</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365360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FAC8B8-C932-4428-BB68-E524255CF52F}" type="datetime1">
              <a:rPr lang="en-IN" smtClean="0"/>
              <a:t>19-09-2024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4188977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3BE669-F39C-48B2-A56A-F8CA79D6CED5}" type="datetime1">
              <a:rPr lang="en-IN" smtClean="0"/>
              <a:t>19-09-2024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AC3557-ED55-4582-A90C-89AA6F3BC56B}" type="slidenum">
              <a:rPr lang="en-IN" smtClean="0"/>
              <a:t>‹#›</a:t>
            </a:fld>
            <a:endParaRPr lang="en-IN"/>
          </a:p>
        </p:txBody>
      </p:sp>
    </p:spTree>
    <p:extLst>
      <p:ext uri="{BB962C8B-B14F-4D97-AF65-F5344CB8AC3E}">
        <p14:creationId xmlns:p14="http://schemas.microsoft.com/office/powerpoint/2010/main" val="588170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2E0D932-172D-49CC-B24D-E4D39BEFB0F9}" type="datetime1">
              <a:rPr lang="en-IN" smtClean="0"/>
              <a:t>19-09-2024</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0AC3557-ED55-4582-A90C-89AA6F3BC56B}" type="slidenum">
              <a:rPr lang="en-IN" smtClean="0"/>
              <a:t>‹#›</a:t>
            </a:fld>
            <a:endParaRPr lang="en-IN"/>
          </a:p>
        </p:txBody>
      </p:sp>
    </p:spTree>
    <p:extLst>
      <p:ext uri="{BB962C8B-B14F-4D97-AF65-F5344CB8AC3E}">
        <p14:creationId xmlns:p14="http://schemas.microsoft.com/office/powerpoint/2010/main" val="2577715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3ACCA3D-98D5-E25D-F387-8A9741F62E94}"/>
              </a:ext>
            </a:extLst>
          </p:cNvPr>
          <p:cNvSpPr>
            <a:spLocks noGrp="1"/>
          </p:cNvSpPr>
          <p:nvPr>
            <p:ph type="ftr" sz="quarter" idx="11"/>
          </p:nvPr>
        </p:nvSpPr>
        <p:spPr>
          <a:xfrm>
            <a:off x="2455333" y="5418667"/>
            <a:ext cx="9049279" cy="1439333"/>
          </a:xfrm>
        </p:spPr>
        <p:txBody>
          <a:bodyPr/>
          <a:lstStyle/>
          <a:p>
            <a:pPr>
              <a:lnSpc>
                <a:spcPct val="107000"/>
              </a:lnSpc>
              <a:spcAft>
                <a:spcPts val="800"/>
              </a:spcAft>
            </a:pPr>
            <a:r>
              <a:rPr lang="en-IN" sz="800" b="1" dirty="0">
                <a:effectLst/>
                <a:latin typeface="Times New Roman" panose="02020603050405020304" pitchFamily="18" charset="0"/>
                <a:ea typeface="Calibri" panose="020F0502020204030204" pitchFamily="34" charset="0"/>
                <a:cs typeface="Times New Roman" panose="02020603050405020304" pitchFamily="18" charset="0"/>
              </a:rPr>
              <a:t>Vision of the Department</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800" dirty="0">
                <a:effectLst/>
                <a:latin typeface="Times New Roman" panose="02020603050405020304" pitchFamily="18" charset="0"/>
                <a:ea typeface="Calibri" panose="020F0502020204030204" pitchFamily="34" charset="0"/>
                <a:cs typeface="Times New Roman" panose="02020603050405020304" pitchFamily="18" charset="0"/>
              </a:rPr>
              <a:t>To make a remarkable technocrats in civil engineering of the nation, with the dynamic knowledge, skill and employability.</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800" b="1" dirty="0">
                <a:effectLst/>
                <a:latin typeface="Times New Roman" panose="02020603050405020304" pitchFamily="18" charset="0"/>
                <a:ea typeface="Calibri" panose="020F0502020204030204" pitchFamily="34" charset="0"/>
                <a:cs typeface="Times New Roman" panose="02020603050405020304" pitchFamily="18" charset="0"/>
              </a:rPr>
              <a:t>Mission of the Department</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800" dirty="0">
                <a:effectLst/>
                <a:latin typeface="Times New Roman" panose="02020603050405020304" pitchFamily="18" charset="0"/>
                <a:ea typeface="Calibri" panose="020F0502020204030204" pitchFamily="34" charset="0"/>
                <a:cs typeface="Times New Roman" panose="02020603050405020304" pitchFamily="18" charset="0"/>
              </a:rPr>
              <a:t>M1-To prepare students for entrepreneurship</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800" dirty="0">
                <a:effectLst/>
                <a:latin typeface="Times New Roman" panose="02020603050405020304" pitchFamily="18" charset="0"/>
                <a:ea typeface="Calibri" panose="020F0502020204030204" pitchFamily="34" charset="0"/>
                <a:cs typeface="Times New Roman" panose="02020603050405020304" pitchFamily="18" charset="0"/>
              </a:rPr>
              <a:t>M2-To prepare students for universal Human Values, team work and good communication skill</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800" dirty="0">
                <a:effectLst/>
                <a:latin typeface="Times New Roman" panose="02020603050405020304" pitchFamily="18" charset="0"/>
                <a:ea typeface="Calibri" panose="020F0502020204030204" pitchFamily="34" charset="0"/>
                <a:cs typeface="Times New Roman" panose="02020603050405020304" pitchFamily="18" charset="0"/>
              </a:rPr>
              <a:t>M3-To create awareness among the students about new inventions in civil egg field for research and developments.</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800" dirty="0">
                <a:effectLst/>
                <a:latin typeface="Times New Roman" panose="02020603050405020304" pitchFamily="18" charset="0"/>
                <a:ea typeface="Calibri" panose="020F0502020204030204" pitchFamily="34" charset="0"/>
              </a:rPr>
              <a:t>M4-</a:t>
            </a:r>
            <a:r>
              <a:rPr lang="en-IN" sz="800" dirty="0">
                <a:effectLst/>
                <a:latin typeface="Times New Roman" panose="02020603050405020304" pitchFamily="18" charset="0"/>
                <a:ea typeface="Calibri" panose="020F0502020204030204" pitchFamily="34" charset="0"/>
                <a:cs typeface="Times New Roman" panose="02020603050405020304" pitchFamily="18" charset="0"/>
              </a:rPr>
              <a:t>Provide Sustainable environment for learning, co curricular and extra curricular activities for overall personality development</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800" dirty="0"/>
          </a:p>
        </p:txBody>
      </p:sp>
      <p:sp>
        <p:nvSpPr>
          <p:cNvPr id="5" name="Slide Number Placeholder 4">
            <a:extLst>
              <a:ext uri="{FF2B5EF4-FFF2-40B4-BE49-F238E27FC236}">
                <a16:creationId xmlns:a16="http://schemas.microsoft.com/office/drawing/2014/main" id="{D26DD3EC-6E7E-05FF-EE28-5A87C6732393}"/>
              </a:ext>
            </a:extLst>
          </p:cNvPr>
          <p:cNvSpPr>
            <a:spLocks noGrp="1"/>
          </p:cNvSpPr>
          <p:nvPr>
            <p:ph type="sldNum" sz="quarter" idx="12"/>
          </p:nvPr>
        </p:nvSpPr>
        <p:spPr/>
        <p:txBody>
          <a:bodyPr/>
          <a:lstStyle/>
          <a:p>
            <a:fld id="{F0AC3557-ED55-4582-A90C-89AA6F3BC56B}" type="slidenum">
              <a:rPr lang="en-IN" smtClean="0"/>
              <a:t>1</a:t>
            </a:fld>
            <a:endParaRPr lang="en-IN"/>
          </a:p>
        </p:txBody>
      </p:sp>
      <p:sp>
        <p:nvSpPr>
          <p:cNvPr id="10" name="Content Placeholder 9">
            <a:extLst>
              <a:ext uri="{FF2B5EF4-FFF2-40B4-BE49-F238E27FC236}">
                <a16:creationId xmlns:a16="http://schemas.microsoft.com/office/drawing/2014/main" id="{DEF32560-7173-6043-B88E-0EA74F3759EB}"/>
              </a:ext>
            </a:extLst>
          </p:cNvPr>
          <p:cNvSpPr>
            <a:spLocks noGrp="1"/>
          </p:cNvSpPr>
          <p:nvPr>
            <p:ph idx="1"/>
          </p:nvPr>
        </p:nvSpPr>
        <p:spPr>
          <a:xfrm>
            <a:off x="2589212" y="2133600"/>
            <a:ext cx="8915400" cy="3149600"/>
          </a:xfrm>
        </p:spPr>
        <p:txBody>
          <a:bodyPr/>
          <a:lstStyle/>
          <a:p>
            <a:pPr marL="0" indent="0" algn="ctr">
              <a:buNone/>
            </a:pPr>
            <a:r>
              <a:rPr lang="en-GB" sz="2400" b="1" dirty="0">
                <a:solidFill>
                  <a:schemeClr val="accent1"/>
                </a:solidFill>
              </a:rPr>
              <a:t>MANAGEMENT – 22509</a:t>
            </a:r>
          </a:p>
          <a:p>
            <a:pPr marL="0" indent="0">
              <a:buNone/>
            </a:pPr>
            <a:endParaRPr lang="en-GB" dirty="0"/>
          </a:p>
          <a:p>
            <a:pPr>
              <a:buFont typeface="Wingdings" panose="05000000000000000000" pitchFamily="2" charset="2"/>
              <a:buChar char="v"/>
            </a:pPr>
            <a:r>
              <a:rPr lang="en-GB" sz="2000" b="1" dirty="0"/>
              <a:t>Unit No : 01</a:t>
            </a:r>
          </a:p>
          <a:p>
            <a:pPr marL="0" indent="0">
              <a:buNone/>
            </a:pPr>
            <a:endParaRPr lang="en-GB" sz="2000" b="1" dirty="0"/>
          </a:p>
          <a:p>
            <a:pPr marL="0" indent="0">
              <a:buNone/>
            </a:pPr>
            <a:r>
              <a:rPr lang="en-GB" dirty="0"/>
              <a:t> </a:t>
            </a:r>
            <a:r>
              <a:rPr lang="en-GB" sz="2000" b="1" dirty="0"/>
              <a:t>Introduction to Management Concept and Managerial Skills</a:t>
            </a:r>
            <a:endParaRPr lang="en-IN" b="1" dirty="0"/>
          </a:p>
        </p:txBody>
      </p:sp>
      <p:pic>
        <p:nvPicPr>
          <p:cNvPr id="2" name="Picture 1">
            <a:extLst>
              <a:ext uri="{FF2B5EF4-FFF2-40B4-BE49-F238E27FC236}">
                <a16:creationId xmlns:a16="http://schemas.microsoft.com/office/drawing/2014/main" id="{83FB8707-E2B5-D0E0-8DAE-A09A3CE6E2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1361" y="198819"/>
            <a:ext cx="9374188" cy="1177925"/>
          </a:xfrm>
          <a:prstGeom prst="rect">
            <a:avLst/>
          </a:prstGeom>
          <a:noFill/>
          <a:ln>
            <a:noFill/>
          </a:ln>
        </p:spPr>
      </p:pic>
    </p:spTree>
    <p:extLst>
      <p:ext uri="{BB962C8B-B14F-4D97-AF65-F5344CB8AC3E}">
        <p14:creationId xmlns:p14="http://schemas.microsoft.com/office/powerpoint/2010/main" val="4010737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FF42A-F738-89CB-8556-F01AB1E74F62}"/>
              </a:ext>
            </a:extLst>
          </p:cNvPr>
          <p:cNvSpPr>
            <a:spLocks noGrp="1"/>
          </p:cNvSpPr>
          <p:nvPr>
            <p:ph type="title"/>
          </p:nvPr>
        </p:nvSpPr>
        <p:spPr>
          <a:xfrm>
            <a:off x="1311579" y="1543152"/>
            <a:ext cx="8911687" cy="731724"/>
          </a:xfrm>
        </p:spPr>
        <p:txBody>
          <a:bodyPr/>
          <a:lstStyle/>
          <a:p>
            <a:r>
              <a:rPr lang="en-US" sz="1800" b="1" dirty="0">
                <a:solidFill>
                  <a:schemeClr val="tx1"/>
                </a:solidFill>
                <a:latin typeface="+mn-lt"/>
                <a:ea typeface="+mn-ea"/>
                <a:cs typeface="+mn-cs"/>
              </a:rPr>
              <a:t>Importance of Management</a:t>
            </a:r>
            <a:endParaRPr lang="en-IN" sz="1800" b="1" dirty="0">
              <a:solidFill>
                <a:schemeClr val="tx1"/>
              </a:solidFill>
              <a:latin typeface="+mn-lt"/>
              <a:ea typeface="+mn-ea"/>
              <a:cs typeface="+mn-cs"/>
            </a:endParaRPr>
          </a:p>
        </p:txBody>
      </p:sp>
      <p:sp>
        <p:nvSpPr>
          <p:cNvPr id="3" name="Content Placeholder 2">
            <a:extLst>
              <a:ext uri="{FF2B5EF4-FFF2-40B4-BE49-F238E27FC236}">
                <a16:creationId xmlns:a16="http://schemas.microsoft.com/office/drawing/2014/main" id="{20544ED2-8FDB-0279-9F67-1D9DCF40E0B4}"/>
              </a:ext>
            </a:extLst>
          </p:cNvPr>
          <p:cNvSpPr>
            <a:spLocks noGrp="1"/>
          </p:cNvSpPr>
          <p:nvPr>
            <p:ph idx="1"/>
          </p:nvPr>
        </p:nvSpPr>
        <p:spPr>
          <a:xfrm>
            <a:off x="2589212" y="2133600"/>
            <a:ext cx="8915400" cy="2972538"/>
          </a:xfrm>
        </p:spPr>
        <p:txBody>
          <a:bodyPr>
            <a:normAutofit fontScale="32500" lnSpcReduction="20000"/>
          </a:bodyPr>
          <a:lstStyle/>
          <a:p>
            <a:pPr marL="457200" indent="-457200"/>
            <a:r>
              <a:rPr lang="en-US" sz="3700" b="1" dirty="0">
                <a:latin typeface="Calibri" pitchFamily="34" charset="0"/>
              </a:rPr>
              <a:t>Optimum utilization of resources: </a:t>
            </a:r>
          </a:p>
          <a:p>
            <a:pPr marL="457200" indent="-457200"/>
            <a:r>
              <a:rPr lang="en-US" sz="3700" dirty="0">
                <a:latin typeface="Calibri" pitchFamily="34" charset="0"/>
              </a:rPr>
              <a:t>        Management brings all the available resources -men, money, machines, materials and methods together for optimum utilization.</a:t>
            </a:r>
          </a:p>
          <a:p>
            <a:pPr marL="457200" indent="-457200"/>
            <a:endParaRPr lang="en-US" sz="3700" dirty="0">
              <a:latin typeface="Calibri" pitchFamily="34" charset="0"/>
            </a:endParaRPr>
          </a:p>
          <a:p>
            <a:pPr marL="457200" indent="-457200"/>
            <a:r>
              <a:rPr lang="en-US" sz="3700" b="1" dirty="0">
                <a:latin typeface="Calibri" pitchFamily="34" charset="0"/>
              </a:rPr>
              <a:t>2.     Expansion and diversification: </a:t>
            </a:r>
          </a:p>
          <a:p>
            <a:pPr marL="457200" indent="-457200"/>
            <a:r>
              <a:rPr lang="en-US" sz="3700" dirty="0">
                <a:latin typeface="Calibri" pitchFamily="34" charset="0"/>
              </a:rPr>
              <a:t>         Management helps the organization to achieve its goals efficiently, systematically, easily and quickly. It helps the organization to face competition to grow, expand and diversify.</a:t>
            </a:r>
          </a:p>
          <a:p>
            <a:pPr marL="457200" indent="-457200"/>
            <a:r>
              <a:rPr lang="en-US" sz="3700" b="1" dirty="0">
                <a:latin typeface="Calibri" pitchFamily="34" charset="0"/>
              </a:rPr>
              <a:t>3.     Reduction of employee’s absenteeism and turnover:</a:t>
            </a:r>
          </a:p>
          <a:p>
            <a:pPr marL="457200" indent="-457200"/>
            <a:r>
              <a:rPr lang="en-US" sz="3700" dirty="0">
                <a:latin typeface="Calibri" pitchFamily="34" charset="0"/>
              </a:rPr>
              <a:t>         Management motivates people by Providing    different incentives to the employees which include positive, negative, monetary and non-financial incentives. These incentives increase the willingness and efficiency of the employees.</a:t>
            </a:r>
          </a:p>
          <a:p>
            <a:pPr marL="0" indent="0">
              <a:lnSpc>
                <a:spcPct val="150000"/>
              </a:lnSpc>
              <a:buNone/>
            </a:pPr>
            <a:r>
              <a:rPr lang="en-US" sz="3700" b="1" dirty="0">
                <a:latin typeface="Calibri" pitchFamily="34" charset="0"/>
              </a:rPr>
              <a:t>                 4.      Utilization of the benefits of science and technology:</a:t>
            </a:r>
          </a:p>
          <a:p>
            <a:pPr marL="457200" indent="-457200"/>
            <a:r>
              <a:rPr lang="en-US" sz="3700" dirty="0">
                <a:latin typeface="Calibri" pitchFamily="34" charset="0"/>
              </a:rPr>
              <a:t>         Management utilizes the advancements made in the field of Science and Technology to provide industries with the latest machines and the consumers with the latest products</a:t>
            </a:r>
          </a:p>
          <a:p>
            <a:endParaRPr lang="en-IN" dirty="0"/>
          </a:p>
        </p:txBody>
      </p:sp>
      <p:sp>
        <p:nvSpPr>
          <p:cNvPr id="4" name="Footer Placeholder 3">
            <a:extLst>
              <a:ext uri="{FF2B5EF4-FFF2-40B4-BE49-F238E27FC236}">
                <a16:creationId xmlns:a16="http://schemas.microsoft.com/office/drawing/2014/main" id="{BE5327B9-6D8E-BBF5-8FF2-DEE35AF2A5BB}"/>
              </a:ext>
            </a:extLst>
          </p:cNvPr>
          <p:cNvSpPr>
            <a:spLocks noGrp="1"/>
          </p:cNvSpPr>
          <p:nvPr>
            <p:ph type="ftr" sz="quarter" idx="11"/>
          </p:nvPr>
        </p:nvSpPr>
        <p:spPr>
          <a:xfrm>
            <a:off x="2603267" y="5911222"/>
            <a:ext cx="7619999" cy="365125"/>
          </a:xfrm>
        </p:spPr>
        <p:txBody>
          <a:bodyPr/>
          <a:lstStyle/>
          <a:p>
            <a:pPr>
              <a:spcAft>
                <a:spcPts val="800"/>
              </a:spcAft>
            </a:pPr>
            <a:r>
              <a:rPr lang="en-IN" b="1" dirty="0">
                <a:effectLst/>
                <a:latin typeface="Times New Roman" panose="02020603050405020304" pitchFamily="18" charset="0"/>
                <a:ea typeface="Calibri" panose="020F0502020204030204" pitchFamily="34" charset="0"/>
                <a:cs typeface="Times New Roman" panose="02020603050405020304" pitchFamily="18" charset="0"/>
              </a:rPr>
              <a:t>Vision of the Department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To make a remarkable technocrats in civil engineering of the nation, with the dynamic knowledge, skill and employability.</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b="1" dirty="0">
                <a:effectLst/>
                <a:latin typeface="Times New Roman" panose="02020603050405020304" pitchFamily="18" charset="0"/>
                <a:ea typeface="Calibri" panose="020F0502020204030204" pitchFamily="34" charset="0"/>
                <a:cs typeface="Times New Roman" panose="02020603050405020304" pitchFamily="18" charset="0"/>
              </a:rPr>
              <a:t>Mission of the Department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M1-To prepare students for entrepreneurship</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M2-To prepare students for universal Human Values, team work and good communication skill</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M3-To create awareness among the students about new inventions in civil egg field for research and developments.</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r>
              <a:rPr lang="en-IN" dirty="0">
                <a:effectLst/>
                <a:latin typeface="Times New Roman" panose="02020603050405020304" pitchFamily="18" charset="0"/>
                <a:ea typeface="Calibri" panose="020F0502020204030204" pitchFamily="34" charset="0"/>
              </a:rPr>
              <a:t>M4-</a:t>
            </a:r>
            <a:r>
              <a:rPr lang="en-IN" dirty="0">
                <a:effectLst/>
                <a:latin typeface="Times New Roman" panose="02020603050405020304" pitchFamily="18" charset="0"/>
                <a:ea typeface="Calibri" panose="020F0502020204030204" pitchFamily="34" charset="0"/>
                <a:cs typeface="Times New Roman" panose="02020603050405020304" pitchFamily="18" charset="0"/>
              </a:rPr>
              <a:t>Provide Sustainable environment for learning, co curricular and extra curricular activities for overall personality development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B7A30563-D30F-9FFC-6FDE-3F3B6B38FFF6}"/>
              </a:ext>
            </a:extLst>
          </p:cNvPr>
          <p:cNvSpPr>
            <a:spLocks noGrp="1"/>
          </p:cNvSpPr>
          <p:nvPr>
            <p:ph type="sldNum" sz="quarter" idx="12"/>
          </p:nvPr>
        </p:nvSpPr>
        <p:spPr/>
        <p:txBody>
          <a:bodyPr/>
          <a:lstStyle/>
          <a:p>
            <a:fld id="{F0AC3557-ED55-4582-A90C-89AA6F3BC56B}" type="slidenum">
              <a:rPr lang="en-IN" smtClean="0"/>
              <a:t>10</a:t>
            </a:fld>
            <a:endParaRPr lang="en-IN"/>
          </a:p>
        </p:txBody>
      </p:sp>
      <p:pic>
        <p:nvPicPr>
          <p:cNvPr id="7" name="Picture 6">
            <a:extLst>
              <a:ext uri="{FF2B5EF4-FFF2-40B4-BE49-F238E27FC236}">
                <a16:creationId xmlns:a16="http://schemas.microsoft.com/office/drawing/2014/main" id="{2BB0B4AA-1EE0-0B4C-CE24-BC4DBE2D636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1361" y="198819"/>
            <a:ext cx="9374188" cy="1177925"/>
          </a:xfrm>
          <a:prstGeom prst="rect">
            <a:avLst/>
          </a:prstGeom>
          <a:noFill/>
          <a:ln>
            <a:noFill/>
          </a:ln>
        </p:spPr>
      </p:pic>
    </p:spTree>
    <p:extLst>
      <p:ext uri="{BB962C8B-B14F-4D97-AF65-F5344CB8AC3E}">
        <p14:creationId xmlns:p14="http://schemas.microsoft.com/office/powerpoint/2010/main" val="1936485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B5E219-94A7-8C2D-979E-F0DA594E00F3}"/>
              </a:ext>
            </a:extLst>
          </p:cNvPr>
          <p:cNvSpPr>
            <a:spLocks noGrp="1"/>
          </p:cNvSpPr>
          <p:nvPr>
            <p:ph idx="1"/>
          </p:nvPr>
        </p:nvSpPr>
        <p:spPr>
          <a:xfrm>
            <a:off x="1311579" y="2133600"/>
            <a:ext cx="10524821" cy="3777622"/>
          </a:xfrm>
        </p:spPr>
        <p:txBody>
          <a:bodyPr>
            <a:normAutofit/>
          </a:bodyPr>
          <a:lstStyle/>
          <a:p>
            <a:r>
              <a:rPr lang="en-IN" b="1" dirty="0">
                <a:latin typeface="Calibri" pitchFamily="34" charset="0"/>
              </a:rPr>
              <a:t>Management: </a:t>
            </a:r>
            <a:r>
              <a:rPr lang="en-IN" dirty="0">
                <a:latin typeface="Calibri" pitchFamily="34" charset="0"/>
              </a:rPr>
              <a:t>An art of </a:t>
            </a:r>
            <a:r>
              <a:rPr lang="en-IN" b="1" dirty="0">
                <a:solidFill>
                  <a:srgbClr val="FF0000"/>
                </a:solidFill>
                <a:latin typeface="Calibri" pitchFamily="34" charset="0"/>
              </a:rPr>
              <a:t>managing people and their work, for achieving a common goal</a:t>
            </a:r>
            <a:r>
              <a:rPr lang="en-IN" dirty="0">
                <a:solidFill>
                  <a:srgbClr val="FF0000"/>
                </a:solidFill>
                <a:latin typeface="Calibri" pitchFamily="34" charset="0"/>
              </a:rPr>
              <a:t> </a:t>
            </a:r>
            <a:r>
              <a:rPr lang="en-IN" dirty="0">
                <a:latin typeface="Calibri" pitchFamily="34" charset="0"/>
              </a:rPr>
              <a:t>by using the  optimum resources. It creates an environment under which the manager and his subordinates can work together for the attainment of objectives of organization. </a:t>
            </a:r>
          </a:p>
          <a:p>
            <a:r>
              <a:rPr lang="en-IN" b="1" dirty="0">
                <a:latin typeface="Calibri" pitchFamily="34" charset="0"/>
              </a:rPr>
              <a:t>Administration: </a:t>
            </a:r>
            <a:r>
              <a:rPr lang="en-IN" dirty="0">
                <a:latin typeface="Calibri" pitchFamily="34" charset="0"/>
              </a:rPr>
              <a:t>Administration relates to top level of management. They are the either owners or business partners who invest their capital in starting the business. The functions of administration are legislative and largely determinative. It does not need technical ability. It is mainly </a:t>
            </a:r>
            <a:r>
              <a:rPr lang="en-IN" b="1" dirty="0">
                <a:solidFill>
                  <a:srgbClr val="FF0000"/>
                </a:solidFill>
                <a:latin typeface="Calibri" pitchFamily="34" charset="0"/>
              </a:rPr>
              <a:t>concerned with decision making, policy making and making necessary adjustments</a:t>
            </a:r>
            <a:r>
              <a:rPr lang="en-IN" dirty="0">
                <a:latin typeface="Calibri" pitchFamily="34" charset="0"/>
              </a:rPr>
              <a:t>. It coordinates finance, production and distribution. </a:t>
            </a:r>
          </a:p>
          <a:p>
            <a:r>
              <a:rPr lang="en-IN" b="1" dirty="0">
                <a:latin typeface="Calibri" pitchFamily="34" charset="0"/>
              </a:rPr>
              <a:t>Organization: </a:t>
            </a:r>
            <a:r>
              <a:rPr lang="en-IN" dirty="0">
                <a:latin typeface="Calibri" pitchFamily="34" charset="0"/>
              </a:rPr>
              <a:t>Organization is the framework of management. </a:t>
            </a:r>
            <a:r>
              <a:rPr lang="en-IN" b="1" dirty="0">
                <a:solidFill>
                  <a:srgbClr val="FF0000"/>
                </a:solidFill>
                <a:latin typeface="Calibri" pitchFamily="34" charset="0"/>
              </a:rPr>
              <a:t>Management carries out the policies of Administration through the frame work of organization. </a:t>
            </a:r>
            <a:r>
              <a:rPr lang="en-IN" dirty="0">
                <a:latin typeface="Calibri" pitchFamily="34" charset="0"/>
              </a:rPr>
              <a:t>Without efficient organization, no management can perform its function smoothly. Organization is concerned with the building, developing and maintaining of a structure of working relationships in order to accomplish the objectives of the </a:t>
            </a:r>
          </a:p>
          <a:p>
            <a:endParaRPr lang="en-IN" dirty="0"/>
          </a:p>
        </p:txBody>
      </p:sp>
      <p:sp>
        <p:nvSpPr>
          <p:cNvPr id="4" name="Footer Placeholder 3">
            <a:extLst>
              <a:ext uri="{FF2B5EF4-FFF2-40B4-BE49-F238E27FC236}">
                <a16:creationId xmlns:a16="http://schemas.microsoft.com/office/drawing/2014/main" id="{A2926921-C853-9CBB-DDAE-D79A39C46680}"/>
              </a:ext>
            </a:extLst>
          </p:cNvPr>
          <p:cNvSpPr>
            <a:spLocks noGrp="1"/>
          </p:cNvSpPr>
          <p:nvPr>
            <p:ph type="ftr" sz="quarter" idx="11"/>
          </p:nvPr>
        </p:nvSpPr>
        <p:spPr>
          <a:xfrm>
            <a:off x="2589212" y="5911222"/>
            <a:ext cx="7619999" cy="365125"/>
          </a:xfrm>
        </p:spPr>
        <p:txBody>
          <a:bodyPr/>
          <a:lstStyle/>
          <a:p>
            <a:pPr>
              <a:spcAft>
                <a:spcPts val="800"/>
              </a:spcAft>
            </a:pPr>
            <a:r>
              <a:rPr lang="en-IN" b="1" dirty="0">
                <a:effectLst/>
                <a:latin typeface="Times New Roman" panose="02020603050405020304" pitchFamily="18" charset="0"/>
                <a:ea typeface="Calibri" panose="020F0502020204030204" pitchFamily="34" charset="0"/>
                <a:cs typeface="Times New Roman" panose="02020603050405020304" pitchFamily="18" charset="0"/>
              </a:rPr>
              <a:t>Vision of the Department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To make a remarkable technocrats in civil engineering of the nation, with the dynamic knowledge, skill and employability.</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b="1" dirty="0">
                <a:effectLst/>
                <a:latin typeface="Times New Roman" panose="02020603050405020304" pitchFamily="18" charset="0"/>
                <a:ea typeface="Calibri" panose="020F0502020204030204" pitchFamily="34" charset="0"/>
                <a:cs typeface="Times New Roman" panose="02020603050405020304" pitchFamily="18" charset="0"/>
              </a:rPr>
              <a:t>Mission of the Department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M1-To prepare students for entrepreneurship</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M2-To prepare students for universal Human Values, team work and good communication skill</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M3-To create awareness among the students about new inventions in civil egg field for research and developments.</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r>
              <a:rPr lang="en-IN" dirty="0">
                <a:effectLst/>
                <a:latin typeface="Times New Roman" panose="02020603050405020304" pitchFamily="18" charset="0"/>
                <a:ea typeface="Calibri" panose="020F0502020204030204" pitchFamily="34" charset="0"/>
              </a:rPr>
              <a:t>M4-</a:t>
            </a:r>
            <a:r>
              <a:rPr lang="en-IN" dirty="0">
                <a:effectLst/>
                <a:latin typeface="Times New Roman" panose="02020603050405020304" pitchFamily="18" charset="0"/>
                <a:ea typeface="Calibri" panose="020F0502020204030204" pitchFamily="34" charset="0"/>
                <a:cs typeface="Times New Roman" panose="02020603050405020304" pitchFamily="18" charset="0"/>
              </a:rPr>
              <a:t>Provide Sustainable environment for learning, co curricular and extra curricular activities for overall personality development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1FAD8791-7C6C-1849-4ED1-783EED8245AC}"/>
              </a:ext>
            </a:extLst>
          </p:cNvPr>
          <p:cNvSpPr>
            <a:spLocks noGrp="1"/>
          </p:cNvSpPr>
          <p:nvPr>
            <p:ph type="sldNum" sz="quarter" idx="12"/>
          </p:nvPr>
        </p:nvSpPr>
        <p:spPr/>
        <p:txBody>
          <a:bodyPr/>
          <a:lstStyle/>
          <a:p>
            <a:fld id="{F0AC3557-ED55-4582-A90C-89AA6F3BC56B}" type="slidenum">
              <a:rPr lang="en-IN" smtClean="0"/>
              <a:t>11</a:t>
            </a:fld>
            <a:endParaRPr lang="en-IN"/>
          </a:p>
        </p:txBody>
      </p:sp>
      <p:sp>
        <p:nvSpPr>
          <p:cNvPr id="7" name="TextBox 6">
            <a:extLst>
              <a:ext uri="{FF2B5EF4-FFF2-40B4-BE49-F238E27FC236}">
                <a16:creationId xmlns:a16="http://schemas.microsoft.com/office/drawing/2014/main" id="{152DE912-C502-B63F-1D6A-F72B8D6BFB46}"/>
              </a:ext>
            </a:extLst>
          </p:cNvPr>
          <p:cNvSpPr txBox="1"/>
          <p:nvPr/>
        </p:nvSpPr>
        <p:spPr>
          <a:xfrm>
            <a:off x="1311579" y="1651975"/>
            <a:ext cx="6096000" cy="369332"/>
          </a:xfrm>
          <a:prstGeom prst="rect">
            <a:avLst/>
          </a:prstGeom>
          <a:noFill/>
        </p:spPr>
        <p:txBody>
          <a:bodyPr wrap="square">
            <a:spAutoFit/>
          </a:bodyPr>
          <a:lstStyle/>
          <a:p>
            <a:r>
              <a:rPr lang="en-IN" sz="1800" b="1" dirty="0"/>
              <a:t>Management, Administration and Organization</a:t>
            </a:r>
            <a:endParaRPr lang="en-IN" dirty="0"/>
          </a:p>
        </p:txBody>
      </p:sp>
      <p:pic>
        <p:nvPicPr>
          <p:cNvPr id="2" name="Picture 1">
            <a:extLst>
              <a:ext uri="{FF2B5EF4-FFF2-40B4-BE49-F238E27FC236}">
                <a16:creationId xmlns:a16="http://schemas.microsoft.com/office/drawing/2014/main" id="{273E6E0A-695B-3BC1-1E33-DC2D01CC7DB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1361" y="198819"/>
            <a:ext cx="9374188" cy="1177925"/>
          </a:xfrm>
          <a:prstGeom prst="rect">
            <a:avLst/>
          </a:prstGeom>
          <a:noFill/>
          <a:ln>
            <a:noFill/>
          </a:ln>
        </p:spPr>
      </p:pic>
    </p:spTree>
    <p:extLst>
      <p:ext uri="{BB962C8B-B14F-4D97-AF65-F5344CB8AC3E}">
        <p14:creationId xmlns:p14="http://schemas.microsoft.com/office/powerpoint/2010/main" val="477257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FDCAC19-0DCB-C994-0B66-34EE0233BE6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C0CB93C-9276-6247-9768-0D3ACAFEB4FC}"/>
              </a:ext>
            </a:extLst>
          </p:cNvPr>
          <p:cNvSpPr>
            <a:spLocks noGrp="1"/>
          </p:cNvSpPr>
          <p:nvPr>
            <p:ph type="sldNum" sz="quarter" idx="12"/>
          </p:nvPr>
        </p:nvSpPr>
        <p:spPr/>
        <p:txBody>
          <a:bodyPr/>
          <a:lstStyle/>
          <a:p>
            <a:fld id="{F0AC3557-ED55-4582-A90C-89AA6F3BC56B}" type="slidenum">
              <a:rPr lang="en-IN" smtClean="0"/>
              <a:t>12</a:t>
            </a:fld>
            <a:endParaRPr lang="en-IN"/>
          </a:p>
        </p:txBody>
      </p:sp>
      <p:pic>
        <p:nvPicPr>
          <p:cNvPr id="6" name="Picture 2">
            <a:extLst>
              <a:ext uri="{FF2B5EF4-FFF2-40B4-BE49-F238E27FC236}">
                <a16:creationId xmlns:a16="http://schemas.microsoft.com/office/drawing/2014/main" id="{0DFD0AD3-0BCA-3A03-72EC-4E8BC09B18F8}"/>
              </a:ext>
            </a:extLst>
          </p:cNvPr>
          <p:cNvPicPr>
            <a:picLocks noGrp="1" noChangeAspect="1" noChangeArrowheads="1"/>
          </p:cNvPicPr>
          <p:nvPr>
            <p:ph idx="1"/>
          </p:nvPr>
        </p:nvPicPr>
        <p:blipFill>
          <a:blip r:embed="rId2"/>
          <a:srcRect/>
          <a:stretch>
            <a:fillRect/>
          </a:stretch>
        </p:blipFill>
        <p:spPr bwMode="auto">
          <a:xfrm>
            <a:off x="2434046" y="787782"/>
            <a:ext cx="8778239" cy="5281069"/>
          </a:xfrm>
          <a:prstGeom prst="rect">
            <a:avLst/>
          </a:prstGeom>
          <a:noFill/>
          <a:ln w="9525">
            <a:noFill/>
            <a:miter lim="800000"/>
            <a:headEnd/>
            <a:tailEnd/>
          </a:ln>
          <a:effectLst/>
        </p:spPr>
      </p:pic>
      <p:pic>
        <p:nvPicPr>
          <p:cNvPr id="2" name="Picture 1">
            <a:extLst>
              <a:ext uri="{FF2B5EF4-FFF2-40B4-BE49-F238E27FC236}">
                <a16:creationId xmlns:a16="http://schemas.microsoft.com/office/drawing/2014/main" id="{70FC880C-5808-68D2-CFBE-07AD094E13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36071" y="-49333"/>
            <a:ext cx="9374188" cy="1177925"/>
          </a:xfrm>
          <a:prstGeom prst="rect">
            <a:avLst/>
          </a:prstGeom>
          <a:noFill/>
          <a:ln>
            <a:noFill/>
          </a:ln>
        </p:spPr>
      </p:pic>
    </p:spTree>
    <p:extLst>
      <p:ext uri="{BB962C8B-B14F-4D97-AF65-F5344CB8AC3E}">
        <p14:creationId xmlns:p14="http://schemas.microsoft.com/office/powerpoint/2010/main" val="1491159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E5E8810-4C6E-2AF4-26DB-7A0E8F7504B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1DD7C03-ABC8-DAA6-128F-89722CAF8536}"/>
              </a:ext>
            </a:extLst>
          </p:cNvPr>
          <p:cNvSpPr>
            <a:spLocks noGrp="1"/>
          </p:cNvSpPr>
          <p:nvPr>
            <p:ph type="sldNum" sz="quarter" idx="12"/>
          </p:nvPr>
        </p:nvSpPr>
        <p:spPr/>
        <p:txBody>
          <a:bodyPr/>
          <a:lstStyle/>
          <a:p>
            <a:fld id="{F0AC3557-ED55-4582-A90C-89AA6F3BC56B}" type="slidenum">
              <a:rPr lang="en-IN" smtClean="0"/>
              <a:t>13</a:t>
            </a:fld>
            <a:endParaRPr lang="en-IN"/>
          </a:p>
        </p:txBody>
      </p:sp>
      <p:sp>
        <p:nvSpPr>
          <p:cNvPr id="7" name="TextBox 6">
            <a:extLst>
              <a:ext uri="{FF2B5EF4-FFF2-40B4-BE49-F238E27FC236}">
                <a16:creationId xmlns:a16="http://schemas.microsoft.com/office/drawing/2014/main" id="{2999D4F3-4E85-5A4C-43C8-742EC825F59F}"/>
              </a:ext>
            </a:extLst>
          </p:cNvPr>
          <p:cNvSpPr txBox="1"/>
          <p:nvPr/>
        </p:nvSpPr>
        <p:spPr>
          <a:xfrm>
            <a:off x="1557867" y="1149185"/>
            <a:ext cx="6096000" cy="461665"/>
          </a:xfrm>
          <a:prstGeom prst="rect">
            <a:avLst/>
          </a:prstGeom>
          <a:noFill/>
        </p:spPr>
        <p:txBody>
          <a:bodyPr wrap="square">
            <a:spAutoFit/>
          </a:bodyPr>
          <a:lstStyle/>
          <a:p>
            <a:r>
              <a:rPr lang="en-IN" sz="2400" b="1" dirty="0">
                <a:solidFill>
                  <a:schemeClr val="accent4">
                    <a:lumMod val="50000"/>
                  </a:schemeClr>
                </a:solidFill>
                <a:latin typeface="Calibri" pitchFamily="34" charset="0"/>
              </a:rPr>
              <a:t>Summary</a:t>
            </a:r>
            <a:endParaRPr lang="en-IN" sz="2400" b="1" dirty="0"/>
          </a:p>
        </p:txBody>
      </p:sp>
      <p:sp>
        <p:nvSpPr>
          <p:cNvPr id="9" name="TextBox 8">
            <a:extLst>
              <a:ext uri="{FF2B5EF4-FFF2-40B4-BE49-F238E27FC236}">
                <a16:creationId xmlns:a16="http://schemas.microsoft.com/office/drawing/2014/main" id="{DE3F2AF1-E2DE-D5DD-22E7-17275E6C152B}"/>
              </a:ext>
            </a:extLst>
          </p:cNvPr>
          <p:cNvSpPr txBox="1"/>
          <p:nvPr/>
        </p:nvSpPr>
        <p:spPr>
          <a:xfrm>
            <a:off x="1066800" y="1739679"/>
            <a:ext cx="11125200" cy="3693319"/>
          </a:xfrm>
          <a:prstGeom prst="rect">
            <a:avLst/>
          </a:prstGeom>
          <a:noFill/>
        </p:spPr>
        <p:txBody>
          <a:bodyPr wrap="square">
            <a:spAutoFit/>
          </a:bodyPr>
          <a:lstStyle/>
          <a:p>
            <a:r>
              <a:rPr lang="en-IN" dirty="0">
                <a:solidFill>
                  <a:srgbClr val="000000"/>
                </a:solidFill>
                <a:latin typeface="Calibri" pitchFamily="34" charset="0"/>
              </a:rPr>
              <a:t>*Management is the art of getting work done through people. It is a science based  on measurements and factual determinations</a:t>
            </a:r>
          </a:p>
          <a:p>
            <a:endParaRPr lang="en-IN" dirty="0">
              <a:solidFill>
                <a:srgbClr val="000000"/>
              </a:solidFill>
              <a:latin typeface="Calibri" pitchFamily="34" charset="0"/>
            </a:endParaRPr>
          </a:p>
          <a:p>
            <a:endParaRPr lang="en-IN" dirty="0">
              <a:solidFill>
                <a:srgbClr val="000000"/>
              </a:solidFill>
              <a:latin typeface="Calibri" pitchFamily="34" charset="0"/>
            </a:endParaRPr>
          </a:p>
          <a:p>
            <a:r>
              <a:rPr lang="en-US" dirty="0">
                <a:solidFill>
                  <a:srgbClr val="000000"/>
                </a:solidFill>
                <a:latin typeface="Calibri" pitchFamily="34" charset="0"/>
              </a:rPr>
              <a:t>*Management  ensure that the goals of the organization are achieved, can met the tangible and intangible changes and motivates the people.</a:t>
            </a:r>
          </a:p>
          <a:p>
            <a:endParaRPr lang="en-US" dirty="0">
              <a:solidFill>
                <a:srgbClr val="000000"/>
              </a:solidFill>
              <a:latin typeface="Calibri" pitchFamily="34" charset="0"/>
            </a:endParaRPr>
          </a:p>
          <a:p>
            <a:endParaRPr lang="en-US" dirty="0">
              <a:solidFill>
                <a:srgbClr val="000000"/>
              </a:solidFill>
              <a:latin typeface="Calibri" pitchFamily="34" charset="0"/>
            </a:endParaRPr>
          </a:p>
          <a:p>
            <a:r>
              <a:rPr lang="en-IN" dirty="0">
                <a:solidFill>
                  <a:srgbClr val="000000"/>
                </a:solidFill>
                <a:latin typeface="Calibri" pitchFamily="34" charset="0"/>
              </a:rPr>
              <a:t> *Management is important for optimum utilisation of resources with minimum wastages, Encouraging people to work in team , Improving quality of life of worker.</a:t>
            </a:r>
            <a:endParaRPr lang="en-US" dirty="0">
              <a:solidFill>
                <a:srgbClr val="000000"/>
              </a:solidFill>
              <a:latin typeface="Calibri" pitchFamily="34" charset="0"/>
            </a:endParaRPr>
          </a:p>
          <a:p>
            <a:endParaRPr lang="en-US" dirty="0">
              <a:solidFill>
                <a:srgbClr val="000000"/>
              </a:solidFill>
              <a:latin typeface="Calibri" pitchFamily="34" charset="0"/>
            </a:endParaRPr>
          </a:p>
          <a:p>
            <a:r>
              <a:rPr lang="en-IN" dirty="0">
                <a:solidFill>
                  <a:srgbClr val="000000"/>
                </a:solidFill>
                <a:latin typeface="Calibri" pitchFamily="34" charset="0"/>
              </a:rPr>
              <a:t>*Management  characteristics are goal oriented, universal, continuous process, group activity and dynamic function.</a:t>
            </a:r>
          </a:p>
          <a:p>
            <a:endParaRPr lang="en-IN" dirty="0"/>
          </a:p>
        </p:txBody>
      </p:sp>
      <p:pic>
        <p:nvPicPr>
          <p:cNvPr id="2" name="Picture 1">
            <a:extLst>
              <a:ext uri="{FF2B5EF4-FFF2-40B4-BE49-F238E27FC236}">
                <a16:creationId xmlns:a16="http://schemas.microsoft.com/office/drawing/2014/main" id="{FD242E0B-C591-EB20-589E-93138E3445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2306" y="59649"/>
            <a:ext cx="9374188" cy="1177925"/>
          </a:xfrm>
          <a:prstGeom prst="rect">
            <a:avLst/>
          </a:prstGeom>
          <a:noFill/>
          <a:ln>
            <a:noFill/>
          </a:ln>
        </p:spPr>
      </p:pic>
    </p:spTree>
    <p:extLst>
      <p:ext uri="{BB962C8B-B14F-4D97-AF65-F5344CB8AC3E}">
        <p14:creationId xmlns:p14="http://schemas.microsoft.com/office/powerpoint/2010/main" val="252376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2FB7E1-1966-D013-A78F-599C555B5272}"/>
              </a:ext>
            </a:extLst>
          </p:cNvPr>
          <p:cNvSpPr>
            <a:spLocks noGrp="1"/>
          </p:cNvSpPr>
          <p:nvPr>
            <p:ph idx="1"/>
          </p:nvPr>
        </p:nvSpPr>
        <p:spPr>
          <a:xfrm>
            <a:off x="2589212" y="2184400"/>
            <a:ext cx="8915400" cy="3777622"/>
          </a:xfrm>
        </p:spPr>
        <p:txBody>
          <a:bodyPr/>
          <a:lstStyle/>
          <a:p>
            <a:pPr>
              <a:buFont typeface="Wingdings" panose="05000000000000000000" pitchFamily="2" charset="2"/>
              <a:buChar char="v"/>
            </a:pPr>
            <a:r>
              <a:rPr lang="en-US" sz="2400" dirty="0">
                <a:solidFill>
                  <a:schemeClr val="tx1"/>
                </a:solidFill>
                <a:latin typeface="Calibri" pitchFamily="34" charset="0"/>
              </a:rPr>
              <a:t>Course Outcome:</a:t>
            </a:r>
            <a:br>
              <a:rPr lang="en-US" sz="2000" dirty="0">
                <a:solidFill>
                  <a:schemeClr val="tx1"/>
                </a:solidFill>
                <a:latin typeface="Calibri" pitchFamily="34" charset="0"/>
              </a:rPr>
            </a:br>
            <a:br>
              <a:rPr lang="en-US" dirty="0">
                <a:solidFill>
                  <a:schemeClr val="tx1"/>
                </a:solidFill>
                <a:latin typeface="Calibri" pitchFamily="34" charset="0"/>
              </a:rPr>
            </a:br>
            <a:endParaRPr lang="en-US" dirty="0">
              <a:solidFill>
                <a:schemeClr val="tx1"/>
              </a:solidFill>
              <a:latin typeface="Calibri" pitchFamily="34" charset="0"/>
            </a:endParaRPr>
          </a:p>
          <a:p>
            <a:endParaRPr lang="en-US" sz="2400" b="0" dirty="0">
              <a:solidFill>
                <a:schemeClr val="tx1"/>
              </a:solidFill>
              <a:latin typeface="Calibri" pitchFamily="34" charset="0"/>
            </a:endParaRPr>
          </a:p>
          <a:p>
            <a:pPr marL="0" indent="0">
              <a:buNone/>
            </a:pPr>
            <a:r>
              <a:rPr lang="en-IN" sz="2400" b="0" dirty="0">
                <a:solidFill>
                  <a:schemeClr val="accent1"/>
                </a:solidFill>
                <a:latin typeface="Calibri" pitchFamily="34" charset="0"/>
              </a:rPr>
              <a:t>Use basic management principles to execute the daily  activities.</a:t>
            </a:r>
            <a:br>
              <a:rPr lang="en-IN" sz="1600" b="0" dirty="0">
                <a:solidFill>
                  <a:schemeClr val="accent1"/>
                </a:solidFill>
                <a:latin typeface="Calibri" pitchFamily="34" charset="0"/>
              </a:rPr>
            </a:br>
            <a:endParaRPr lang="en-IN" dirty="0">
              <a:solidFill>
                <a:schemeClr val="accent1"/>
              </a:solidFill>
            </a:endParaRPr>
          </a:p>
        </p:txBody>
      </p:sp>
      <p:sp>
        <p:nvSpPr>
          <p:cNvPr id="4" name="Footer Placeholder 3">
            <a:extLst>
              <a:ext uri="{FF2B5EF4-FFF2-40B4-BE49-F238E27FC236}">
                <a16:creationId xmlns:a16="http://schemas.microsoft.com/office/drawing/2014/main" id="{C1D6FBAA-8F7E-157F-EB21-383E008A2016}"/>
              </a:ext>
            </a:extLst>
          </p:cNvPr>
          <p:cNvSpPr>
            <a:spLocks noGrp="1"/>
          </p:cNvSpPr>
          <p:nvPr>
            <p:ph type="ftr" sz="quarter" idx="11"/>
          </p:nvPr>
        </p:nvSpPr>
        <p:spPr>
          <a:xfrm>
            <a:off x="2589212" y="5655734"/>
            <a:ext cx="7619999" cy="845200"/>
          </a:xfrm>
        </p:spPr>
        <p:txBody>
          <a:bodyPr/>
          <a:lstStyle/>
          <a:p>
            <a:pPr>
              <a:lnSpc>
                <a:spcPct val="107000"/>
              </a:lnSpc>
              <a:spcAft>
                <a:spcPts val="800"/>
              </a:spcAft>
            </a:pPr>
            <a:r>
              <a:rPr lang="en-IN" sz="900" b="1" dirty="0">
                <a:effectLst/>
                <a:latin typeface="Times New Roman" panose="02020603050405020304" pitchFamily="18" charset="0"/>
                <a:ea typeface="Calibri" panose="020F0502020204030204" pitchFamily="34" charset="0"/>
                <a:cs typeface="Times New Roman" panose="02020603050405020304" pitchFamily="18" charset="0"/>
              </a:rPr>
              <a:t>Vision of the Department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To make a remarkable technocrats in civil engineering of the nation, with the dynamic knowledge, skill and employability.</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b="1" dirty="0">
                <a:effectLst/>
                <a:latin typeface="Times New Roman" panose="02020603050405020304" pitchFamily="18" charset="0"/>
                <a:ea typeface="Calibri" panose="020F0502020204030204" pitchFamily="34" charset="0"/>
                <a:cs typeface="Times New Roman" panose="02020603050405020304" pitchFamily="18" charset="0"/>
              </a:rPr>
              <a:t>Mission of the Department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M1-To prepare students for entrepreneurship</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M2-To prepare students for universal Human Values, team work and good communication skill</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M3-To create awareness among the students about new inventions in civil egg field for research and developments.</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r>
              <a:rPr lang="en-IN" sz="900" dirty="0">
                <a:effectLst/>
                <a:latin typeface="Times New Roman" panose="02020603050405020304" pitchFamily="18" charset="0"/>
                <a:ea typeface="Calibri" panose="020F0502020204030204" pitchFamily="34" charset="0"/>
              </a:rPr>
              <a:t>M4-</a:t>
            </a:r>
            <a:r>
              <a:rPr lang="en-IN" sz="900" dirty="0">
                <a:effectLst/>
                <a:latin typeface="Times New Roman" panose="02020603050405020304" pitchFamily="18" charset="0"/>
                <a:ea typeface="Calibri" panose="020F0502020204030204" pitchFamily="34" charset="0"/>
                <a:cs typeface="Times New Roman" panose="02020603050405020304" pitchFamily="18" charset="0"/>
              </a:rPr>
              <a:t>Provide Sustainable environment for learning, co curricular and extra curricular activities for overall personality development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913930D4-98D8-2FB0-4FE8-5E7FD0BB650B}"/>
              </a:ext>
            </a:extLst>
          </p:cNvPr>
          <p:cNvSpPr>
            <a:spLocks noGrp="1"/>
          </p:cNvSpPr>
          <p:nvPr>
            <p:ph type="sldNum" sz="quarter" idx="12"/>
          </p:nvPr>
        </p:nvSpPr>
        <p:spPr/>
        <p:txBody>
          <a:bodyPr/>
          <a:lstStyle/>
          <a:p>
            <a:fld id="{F0AC3557-ED55-4582-A90C-89AA6F3BC56B}" type="slidenum">
              <a:rPr lang="en-IN" smtClean="0"/>
              <a:t>2</a:t>
            </a:fld>
            <a:endParaRPr lang="en-IN"/>
          </a:p>
        </p:txBody>
      </p:sp>
      <p:pic>
        <p:nvPicPr>
          <p:cNvPr id="2" name="Picture 1">
            <a:extLst>
              <a:ext uri="{FF2B5EF4-FFF2-40B4-BE49-F238E27FC236}">
                <a16:creationId xmlns:a16="http://schemas.microsoft.com/office/drawing/2014/main" id="{FB380ED6-8799-C7A5-031A-ABE26BD99B2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1361" y="198819"/>
            <a:ext cx="9374188" cy="1177925"/>
          </a:xfrm>
          <a:prstGeom prst="rect">
            <a:avLst/>
          </a:prstGeom>
          <a:noFill/>
          <a:ln>
            <a:noFill/>
          </a:ln>
        </p:spPr>
      </p:pic>
    </p:spTree>
    <p:extLst>
      <p:ext uri="{BB962C8B-B14F-4D97-AF65-F5344CB8AC3E}">
        <p14:creationId xmlns:p14="http://schemas.microsoft.com/office/powerpoint/2010/main" val="3657037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F253DD-80A7-A4DC-29D1-46D3050DE9F1}"/>
              </a:ext>
            </a:extLst>
          </p:cNvPr>
          <p:cNvSpPr>
            <a:spLocks noGrp="1"/>
          </p:cNvSpPr>
          <p:nvPr>
            <p:ph idx="1"/>
          </p:nvPr>
        </p:nvSpPr>
        <p:spPr/>
        <p:txBody>
          <a:bodyPr/>
          <a:lstStyle/>
          <a:p>
            <a:r>
              <a:rPr lang="en-IN" sz="1800" dirty="0">
                <a:latin typeface="Calibri" pitchFamily="34" charset="0"/>
              </a:rPr>
              <a:t>Unit No.-1: </a:t>
            </a:r>
            <a:br>
              <a:rPr lang="en-IN" sz="1800" dirty="0">
                <a:latin typeface="Calibri" pitchFamily="34" charset="0"/>
              </a:rPr>
            </a:br>
            <a:br>
              <a:rPr lang="en-IN" sz="1800" dirty="0">
                <a:latin typeface="Calibri" pitchFamily="34" charset="0"/>
              </a:rPr>
            </a:br>
            <a:r>
              <a:rPr lang="en-IN" sz="1800" dirty="0">
                <a:latin typeface="Calibri" pitchFamily="34" charset="0"/>
              </a:rPr>
              <a:t> </a:t>
            </a:r>
            <a:r>
              <a:rPr lang="en-IN" sz="1800" dirty="0">
                <a:solidFill>
                  <a:schemeClr val="accent4">
                    <a:lumMod val="75000"/>
                  </a:schemeClr>
                </a:solidFill>
                <a:latin typeface="Calibri" pitchFamily="34" charset="0"/>
              </a:rPr>
              <a:t>Introduction to Management Concept and Managerial Skills</a:t>
            </a:r>
            <a:r>
              <a:rPr lang="en-IN" sz="1800" dirty="0">
                <a:latin typeface="Calibri" pitchFamily="34" charset="0"/>
              </a:rPr>
              <a:t>. </a:t>
            </a:r>
            <a:br>
              <a:rPr lang="en-IN" sz="1800" dirty="0">
                <a:latin typeface="Calibri" pitchFamily="34" charset="0"/>
              </a:rPr>
            </a:br>
            <a:br>
              <a:rPr lang="en-IN" sz="1800" dirty="0">
                <a:latin typeface="Calibri" pitchFamily="34" charset="0"/>
              </a:rPr>
            </a:br>
            <a:r>
              <a:rPr lang="en-IN" sz="1800" dirty="0">
                <a:latin typeface="Calibri" pitchFamily="34" charset="0"/>
              </a:rPr>
              <a:t>UO-1:</a:t>
            </a:r>
            <a:br>
              <a:rPr lang="en-IN" sz="1800" dirty="0">
                <a:latin typeface="Calibri" pitchFamily="34" charset="0"/>
              </a:rPr>
            </a:br>
            <a:br>
              <a:rPr lang="en-IN" sz="1800" dirty="0">
                <a:latin typeface="Calibri" pitchFamily="34" charset="0"/>
              </a:rPr>
            </a:br>
            <a:r>
              <a:rPr lang="en-IN" sz="1800" dirty="0">
                <a:latin typeface="Calibri" pitchFamily="34" charset="0"/>
              </a:rPr>
              <a:t> </a:t>
            </a:r>
            <a:r>
              <a:rPr lang="en-IN" sz="1800" dirty="0">
                <a:solidFill>
                  <a:schemeClr val="accent5">
                    <a:lumMod val="50000"/>
                  </a:schemeClr>
                </a:solidFill>
                <a:latin typeface="Calibri" pitchFamily="34" charset="0"/>
              </a:rPr>
              <a:t>Explain the concept and importance of   management .</a:t>
            </a:r>
            <a:endParaRPr lang="en-IN" dirty="0"/>
          </a:p>
        </p:txBody>
      </p:sp>
      <p:sp>
        <p:nvSpPr>
          <p:cNvPr id="4" name="Footer Placeholder 3">
            <a:extLst>
              <a:ext uri="{FF2B5EF4-FFF2-40B4-BE49-F238E27FC236}">
                <a16:creationId xmlns:a16="http://schemas.microsoft.com/office/drawing/2014/main" id="{FE5025EA-F4C4-1FFE-FBC5-9123D68DF4FB}"/>
              </a:ext>
            </a:extLst>
          </p:cNvPr>
          <p:cNvSpPr>
            <a:spLocks noGrp="1"/>
          </p:cNvSpPr>
          <p:nvPr>
            <p:ph type="ftr" sz="quarter" idx="11"/>
          </p:nvPr>
        </p:nvSpPr>
        <p:spPr>
          <a:xfrm>
            <a:off x="2589212" y="5911222"/>
            <a:ext cx="7619999" cy="365125"/>
          </a:xfrm>
        </p:spPr>
        <p:txBody>
          <a:bodyPr/>
          <a:lstStyle/>
          <a:p>
            <a:pPr>
              <a:lnSpc>
                <a:spcPct val="107000"/>
              </a:lnSpc>
              <a:spcAft>
                <a:spcPts val="800"/>
              </a:spcAft>
            </a:pPr>
            <a:r>
              <a:rPr lang="en-IN" sz="900" b="1" dirty="0">
                <a:effectLst/>
                <a:latin typeface="Times New Roman" panose="02020603050405020304" pitchFamily="18" charset="0"/>
                <a:ea typeface="Calibri" panose="020F0502020204030204" pitchFamily="34" charset="0"/>
                <a:cs typeface="Times New Roman" panose="02020603050405020304" pitchFamily="18" charset="0"/>
              </a:rPr>
              <a:t>Vision of the Department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To make a remarkable technocrats in civil engineering of the nation, with the dynamic knowledge, skill and employability.</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b="1" dirty="0">
                <a:effectLst/>
                <a:latin typeface="Times New Roman" panose="02020603050405020304" pitchFamily="18" charset="0"/>
                <a:ea typeface="Calibri" panose="020F0502020204030204" pitchFamily="34" charset="0"/>
                <a:cs typeface="Times New Roman" panose="02020603050405020304" pitchFamily="18" charset="0"/>
              </a:rPr>
              <a:t>Mission of the Department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M1-To prepare students for entrepreneurship</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M2-To prepare students for universal Human Values, team work and good communication skill</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M3-To create awareness among the students about new inventions in civil egg field for research and developments.</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r>
              <a:rPr lang="en-IN" sz="900" dirty="0">
                <a:effectLst/>
                <a:latin typeface="Times New Roman" panose="02020603050405020304" pitchFamily="18" charset="0"/>
                <a:ea typeface="Calibri" panose="020F0502020204030204" pitchFamily="34" charset="0"/>
              </a:rPr>
              <a:t>M4-</a:t>
            </a:r>
            <a:r>
              <a:rPr lang="en-IN" sz="900" dirty="0">
                <a:effectLst/>
                <a:latin typeface="Times New Roman" panose="02020603050405020304" pitchFamily="18" charset="0"/>
                <a:ea typeface="Calibri" panose="020F0502020204030204" pitchFamily="34" charset="0"/>
                <a:cs typeface="Times New Roman" panose="02020603050405020304" pitchFamily="18" charset="0"/>
              </a:rPr>
              <a:t>Provide Sustainable environment for learning, co curricular and extra curricular activities for overall personality development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74B5C823-1BC0-40E7-5A96-C60CAC617532}"/>
              </a:ext>
            </a:extLst>
          </p:cNvPr>
          <p:cNvSpPr>
            <a:spLocks noGrp="1"/>
          </p:cNvSpPr>
          <p:nvPr>
            <p:ph type="sldNum" sz="quarter" idx="12"/>
          </p:nvPr>
        </p:nvSpPr>
        <p:spPr/>
        <p:txBody>
          <a:bodyPr/>
          <a:lstStyle/>
          <a:p>
            <a:fld id="{F0AC3557-ED55-4582-A90C-89AA6F3BC56B}" type="slidenum">
              <a:rPr lang="en-IN" smtClean="0"/>
              <a:t>3</a:t>
            </a:fld>
            <a:endParaRPr lang="en-IN"/>
          </a:p>
        </p:txBody>
      </p:sp>
      <p:pic>
        <p:nvPicPr>
          <p:cNvPr id="2" name="Picture 1">
            <a:extLst>
              <a:ext uri="{FF2B5EF4-FFF2-40B4-BE49-F238E27FC236}">
                <a16:creationId xmlns:a16="http://schemas.microsoft.com/office/drawing/2014/main" id="{40B20361-27FA-F178-CFF9-1E33C0D8B79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1361" y="198819"/>
            <a:ext cx="9374188" cy="1177925"/>
          </a:xfrm>
          <a:prstGeom prst="rect">
            <a:avLst/>
          </a:prstGeom>
          <a:noFill/>
          <a:ln>
            <a:noFill/>
          </a:ln>
        </p:spPr>
      </p:pic>
    </p:spTree>
    <p:extLst>
      <p:ext uri="{BB962C8B-B14F-4D97-AF65-F5344CB8AC3E}">
        <p14:creationId xmlns:p14="http://schemas.microsoft.com/office/powerpoint/2010/main" val="2247986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BF1EF-A7FE-C3D8-885A-3E930F0C2D26}"/>
              </a:ext>
            </a:extLst>
          </p:cNvPr>
          <p:cNvSpPr>
            <a:spLocks noGrp="1"/>
          </p:cNvSpPr>
          <p:nvPr>
            <p:ph type="title"/>
          </p:nvPr>
        </p:nvSpPr>
        <p:spPr>
          <a:xfrm>
            <a:off x="1640156" y="1435604"/>
            <a:ext cx="8911687" cy="665568"/>
          </a:xfrm>
        </p:spPr>
        <p:txBody>
          <a:bodyPr/>
          <a:lstStyle/>
          <a:p>
            <a:r>
              <a:rPr lang="en-IN" sz="3600" dirty="0">
                <a:solidFill>
                  <a:srgbClr val="002060"/>
                </a:solidFill>
                <a:latin typeface="Calibri" pitchFamily="34" charset="0"/>
              </a:rPr>
              <a:t>CONTENT</a:t>
            </a:r>
            <a:endParaRPr lang="en-IN" dirty="0"/>
          </a:p>
        </p:txBody>
      </p:sp>
      <p:sp>
        <p:nvSpPr>
          <p:cNvPr id="3" name="Content Placeholder 2">
            <a:extLst>
              <a:ext uri="{FF2B5EF4-FFF2-40B4-BE49-F238E27FC236}">
                <a16:creationId xmlns:a16="http://schemas.microsoft.com/office/drawing/2014/main" id="{69C8FBD0-6253-64F6-5466-93F9A74A22FC}"/>
              </a:ext>
            </a:extLst>
          </p:cNvPr>
          <p:cNvSpPr>
            <a:spLocks noGrp="1"/>
          </p:cNvSpPr>
          <p:nvPr>
            <p:ph idx="1"/>
          </p:nvPr>
        </p:nvSpPr>
        <p:spPr>
          <a:xfrm>
            <a:off x="2267479" y="2048932"/>
            <a:ext cx="8915400" cy="3519389"/>
          </a:xfrm>
        </p:spPr>
        <p:txBody>
          <a:bodyPr/>
          <a:lstStyle/>
          <a:p>
            <a:pPr marL="0" indent="0">
              <a:lnSpc>
                <a:spcPct val="150000"/>
              </a:lnSpc>
              <a:spcAft>
                <a:spcPts val="1200"/>
              </a:spcAft>
              <a:buNone/>
            </a:pPr>
            <a:r>
              <a:rPr lang="en-IN" sz="1800" dirty="0">
                <a:solidFill>
                  <a:srgbClr val="FF0000"/>
                </a:solidFill>
                <a:latin typeface="Calibri" pitchFamily="34" charset="0"/>
              </a:rPr>
              <a:t>    1.</a:t>
            </a:r>
            <a:r>
              <a:rPr lang="en-IN" sz="1800" dirty="0">
                <a:solidFill>
                  <a:schemeClr val="bg2">
                    <a:lumMod val="95000"/>
                    <a:lumOff val="5000"/>
                  </a:schemeClr>
                </a:solidFill>
                <a:latin typeface="Calibri" pitchFamily="34" charset="0"/>
              </a:rPr>
              <a:t> </a:t>
            </a:r>
            <a:r>
              <a:rPr lang="en-IN" sz="1800" dirty="0">
                <a:solidFill>
                  <a:srgbClr val="FF0000"/>
                </a:solidFill>
                <a:latin typeface="Calibri" pitchFamily="34" charset="0"/>
              </a:rPr>
              <a:t>Concept of Management</a:t>
            </a:r>
          </a:p>
          <a:p>
            <a:pPr marL="0" indent="0">
              <a:lnSpc>
                <a:spcPct val="150000"/>
              </a:lnSpc>
              <a:spcAft>
                <a:spcPts val="1200"/>
              </a:spcAft>
              <a:buNone/>
            </a:pPr>
            <a:r>
              <a:rPr lang="en-IN" sz="1800" dirty="0">
                <a:solidFill>
                  <a:srgbClr val="FF0000"/>
                </a:solidFill>
                <a:latin typeface="Calibri" pitchFamily="34" charset="0"/>
              </a:rPr>
              <a:t>    2. Definition of Management</a:t>
            </a:r>
          </a:p>
          <a:p>
            <a:pPr marL="0" indent="0">
              <a:lnSpc>
                <a:spcPct val="150000"/>
              </a:lnSpc>
              <a:spcAft>
                <a:spcPts val="1200"/>
              </a:spcAft>
              <a:buNone/>
            </a:pPr>
            <a:r>
              <a:rPr lang="en-IN" sz="1800" dirty="0">
                <a:solidFill>
                  <a:srgbClr val="FF0000"/>
                </a:solidFill>
                <a:latin typeface="Calibri" pitchFamily="34" charset="0"/>
              </a:rPr>
              <a:t>    3. Role of Management</a:t>
            </a:r>
          </a:p>
          <a:p>
            <a:pPr marL="0" indent="0">
              <a:lnSpc>
                <a:spcPct val="150000"/>
              </a:lnSpc>
              <a:spcAft>
                <a:spcPts val="1200"/>
              </a:spcAft>
              <a:buNone/>
            </a:pPr>
            <a:r>
              <a:rPr lang="en-IN" sz="1800" dirty="0">
                <a:solidFill>
                  <a:srgbClr val="FF0000"/>
                </a:solidFill>
                <a:latin typeface="Calibri" pitchFamily="34" charset="0"/>
              </a:rPr>
              <a:t>    4. Importance of Management</a:t>
            </a:r>
          </a:p>
          <a:p>
            <a:pPr marL="0" indent="0">
              <a:lnSpc>
                <a:spcPct val="150000"/>
              </a:lnSpc>
              <a:spcAft>
                <a:spcPts val="1200"/>
              </a:spcAft>
              <a:buNone/>
            </a:pPr>
            <a:r>
              <a:rPr lang="en-IN" sz="1800" dirty="0">
                <a:solidFill>
                  <a:srgbClr val="FF0000"/>
                </a:solidFill>
                <a:latin typeface="Calibri" pitchFamily="34" charset="0"/>
              </a:rPr>
              <a:t>    5. Characteristics of Management</a:t>
            </a:r>
          </a:p>
          <a:p>
            <a:endParaRPr lang="en-IN" dirty="0"/>
          </a:p>
        </p:txBody>
      </p:sp>
      <p:sp>
        <p:nvSpPr>
          <p:cNvPr id="4" name="Footer Placeholder 3">
            <a:extLst>
              <a:ext uri="{FF2B5EF4-FFF2-40B4-BE49-F238E27FC236}">
                <a16:creationId xmlns:a16="http://schemas.microsoft.com/office/drawing/2014/main" id="{D1C18B63-D50D-38A6-B0A1-43E63D2D684F}"/>
              </a:ext>
            </a:extLst>
          </p:cNvPr>
          <p:cNvSpPr>
            <a:spLocks noGrp="1"/>
          </p:cNvSpPr>
          <p:nvPr>
            <p:ph type="ftr" sz="quarter" idx="11"/>
          </p:nvPr>
        </p:nvSpPr>
        <p:spPr>
          <a:xfrm>
            <a:off x="2589212" y="5911222"/>
            <a:ext cx="7619999" cy="365125"/>
          </a:xfrm>
        </p:spPr>
        <p:txBody>
          <a:bodyPr/>
          <a:lstStyle/>
          <a:p>
            <a:pPr>
              <a:lnSpc>
                <a:spcPct val="107000"/>
              </a:lnSpc>
              <a:spcAft>
                <a:spcPts val="800"/>
              </a:spcAft>
            </a:pPr>
            <a:r>
              <a:rPr lang="en-IN" sz="900" b="1" dirty="0">
                <a:effectLst/>
                <a:latin typeface="Times New Roman" panose="02020603050405020304" pitchFamily="18" charset="0"/>
                <a:ea typeface="Calibri" panose="020F0502020204030204" pitchFamily="34" charset="0"/>
                <a:cs typeface="Times New Roman" panose="02020603050405020304" pitchFamily="18" charset="0"/>
              </a:rPr>
              <a:t>Vision of the Department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To make a remarkable technocrats in civil engineering of the nation, with the dynamic knowledge, skill and employability.</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b="1" dirty="0">
                <a:effectLst/>
                <a:latin typeface="Times New Roman" panose="02020603050405020304" pitchFamily="18" charset="0"/>
                <a:ea typeface="Calibri" panose="020F0502020204030204" pitchFamily="34" charset="0"/>
                <a:cs typeface="Times New Roman" panose="02020603050405020304" pitchFamily="18" charset="0"/>
              </a:rPr>
              <a:t>Mission of the Department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M1-To prepare students for entrepreneurship</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M2-To prepare students for universal Human Values, team work and good communication skill</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M3-To create awareness among the students about new inventions in civil egg field for research and developments.</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r>
              <a:rPr lang="en-IN" sz="900" dirty="0">
                <a:effectLst/>
                <a:latin typeface="Times New Roman" panose="02020603050405020304" pitchFamily="18" charset="0"/>
                <a:ea typeface="Calibri" panose="020F0502020204030204" pitchFamily="34" charset="0"/>
              </a:rPr>
              <a:t>M4-</a:t>
            </a:r>
            <a:r>
              <a:rPr lang="en-IN" sz="900" dirty="0">
                <a:effectLst/>
                <a:latin typeface="Times New Roman" panose="02020603050405020304" pitchFamily="18" charset="0"/>
                <a:ea typeface="Calibri" panose="020F0502020204030204" pitchFamily="34" charset="0"/>
                <a:cs typeface="Times New Roman" panose="02020603050405020304" pitchFamily="18" charset="0"/>
              </a:rPr>
              <a:t>Provide Sustainable environment for learning, co curricular and extra curricular activities for overall personality development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593D824A-24FD-EFD3-BB8E-9482B4C697CF}"/>
              </a:ext>
            </a:extLst>
          </p:cNvPr>
          <p:cNvSpPr>
            <a:spLocks noGrp="1"/>
          </p:cNvSpPr>
          <p:nvPr>
            <p:ph type="sldNum" sz="quarter" idx="12"/>
          </p:nvPr>
        </p:nvSpPr>
        <p:spPr/>
        <p:txBody>
          <a:bodyPr/>
          <a:lstStyle/>
          <a:p>
            <a:fld id="{F0AC3557-ED55-4582-A90C-89AA6F3BC56B}" type="slidenum">
              <a:rPr lang="en-IN" smtClean="0"/>
              <a:t>4</a:t>
            </a:fld>
            <a:endParaRPr lang="en-IN"/>
          </a:p>
        </p:txBody>
      </p:sp>
      <p:pic>
        <p:nvPicPr>
          <p:cNvPr id="7" name="Picture 6">
            <a:extLst>
              <a:ext uri="{FF2B5EF4-FFF2-40B4-BE49-F238E27FC236}">
                <a16:creationId xmlns:a16="http://schemas.microsoft.com/office/drawing/2014/main" id="{7F97A13F-BCB7-CED6-A3DF-E0BE5221124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1361" y="198819"/>
            <a:ext cx="9374188" cy="1177925"/>
          </a:xfrm>
          <a:prstGeom prst="rect">
            <a:avLst/>
          </a:prstGeom>
          <a:noFill/>
          <a:ln>
            <a:noFill/>
          </a:ln>
        </p:spPr>
      </p:pic>
    </p:spTree>
    <p:extLst>
      <p:ext uri="{BB962C8B-B14F-4D97-AF65-F5344CB8AC3E}">
        <p14:creationId xmlns:p14="http://schemas.microsoft.com/office/powerpoint/2010/main" val="804628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9AFD7D-F59B-C463-D72B-930B40B2E586}"/>
              </a:ext>
            </a:extLst>
          </p:cNvPr>
          <p:cNvSpPr>
            <a:spLocks noGrp="1"/>
          </p:cNvSpPr>
          <p:nvPr>
            <p:ph idx="1"/>
          </p:nvPr>
        </p:nvSpPr>
        <p:spPr>
          <a:xfrm>
            <a:off x="2589212" y="1917481"/>
            <a:ext cx="8915400" cy="3196385"/>
          </a:xfrm>
        </p:spPr>
        <p:txBody>
          <a:bodyPr>
            <a:normAutofit lnSpcReduction="10000"/>
          </a:bodyPr>
          <a:lstStyle/>
          <a:p>
            <a:pPr marL="457200" indent="-457200">
              <a:lnSpc>
                <a:spcPct val="150000"/>
              </a:lnSpc>
              <a:spcAft>
                <a:spcPts val="1200"/>
              </a:spcAft>
            </a:pPr>
            <a:r>
              <a:rPr lang="en-IN" sz="1800" dirty="0">
                <a:latin typeface="Calibri" pitchFamily="34" charset="0"/>
              </a:rPr>
              <a:t>After this session you should be able to –</a:t>
            </a:r>
            <a:endParaRPr lang="en-IN" sz="1800" dirty="0"/>
          </a:p>
          <a:p>
            <a:pPr marL="457200" indent="-457200">
              <a:lnSpc>
                <a:spcPct val="150000"/>
              </a:lnSpc>
              <a:spcAft>
                <a:spcPts val="1200"/>
              </a:spcAft>
              <a:buFont typeface="Wingdings" pitchFamily="2" charset="2"/>
              <a:buChar char="v"/>
            </a:pPr>
            <a:r>
              <a:rPr lang="en-IN" sz="1800" dirty="0"/>
              <a:t> </a:t>
            </a:r>
            <a:r>
              <a:rPr lang="en-IN" sz="1800" dirty="0">
                <a:latin typeface="Calibri" pitchFamily="34" charset="0"/>
              </a:rPr>
              <a:t>Describe the significance and relevance  of management.</a:t>
            </a:r>
          </a:p>
          <a:p>
            <a:pPr marL="457200" indent="-457200">
              <a:lnSpc>
                <a:spcPct val="150000"/>
              </a:lnSpc>
              <a:spcAft>
                <a:spcPts val="1200"/>
              </a:spcAft>
              <a:buFont typeface="Wingdings" pitchFamily="2" charset="2"/>
              <a:buChar char="v"/>
            </a:pPr>
            <a:r>
              <a:rPr lang="en-IN" sz="1800" dirty="0">
                <a:latin typeface="Calibri" pitchFamily="34" charset="0"/>
              </a:rPr>
              <a:t>State the importance of management.</a:t>
            </a:r>
          </a:p>
          <a:p>
            <a:pPr marL="457200" indent="-457200">
              <a:lnSpc>
                <a:spcPct val="150000"/>
              </a:lnSpc>
              <a:spcAft>
                <a:spcPts val="1200"/>
              </a:spcAft>
              <a:buFont typeface="Wingdings" pitchFamily="2" charset="2"/>
              <a:buChar char="v"/>
            </a:pPr>
            <a:r>
              <a:rPr lang="en-IN" sz="1800" dirty="0">
                <a:latin typeface="Calibri" pitchFamily="34" charset="0"/>
              </a:rPr>
              <a:t>Explain the role of management.</a:t>
            </a:r>
          </a:p>
          <a:p>
            <a:pPr marL="457200" indent="-457200">
              <a:lnSpc>
                <a:spcPct val="150000"/>
              </a:lnSpc>
              <a:spcAft>
                <a:spcPts val="1200"/>
              </a:spcAft>
              <a:buFont typeface="Wingdings" pitchFamily="2" charset="2"/>
              <a:buChar char="v"/>
            </a:pPr>
            <a:r>
              <a:rPr lang="en-IN" sz="1800" dirty="0">
                <a:latin typeface="Calibri" pitchFamily="34" charset="0"/>
              </a:rPr>
              <a:t>List the  management characteristics</a:t>
            </a:r>
            <a:endParaRPr lang="en-IN" dirty="0"/>
          </a:p>
        </p:txBody>
      </p:sp>
      <p:sp>
        <p:nvSpPr>
          <p:cNvPr id="4" name="Footer Placeholder 3">
            <a:extLst>
              <a:ext uri="{FF2B5EF4-FFF2-40B4-BE49-F238E27FC236}">
                <a16:creationId xmlns:a16="http://schemas.microsoft.com/office/drawing/2014/main" id="{EC0E4C88-1ECB-D4E8-1EC0-B0228E87E706}"/>
              </a:ext>
            </a:extLst>
          </p:cNvPr>
          <p:cNvSpPr>
            <a:spLocks noGrp="1"/>
          </p:cNvSpPr>
          <p:nvPr>
            <p:ph type="ftr" sz="quarter" idx="11"/>
          </p:nvPr>
        </p:nvSpPr>
        <p:spPr>
          <a:xfrm>
            <a:off x="2589212" y="5911222"/>
            <a:ext cx="7619999" cy="365125"/>
          </a:xfrm>
        </p:spPr>
        <p:txBody>
          <a:bodyPr/>
          <a:lstStyle/>
          <a:p>
            <a:pPr>
              <a:lnSpc>
                <a:spcPct val="107000"/>
              </a:lnSpc>
              <a:spcAft>
                <a:spcPts val="800"/>
              </a:spcAft>
            </a:pPr>
            <a:r>
              <a:rPr lang="en-IN" sz="900" b="1" dirty="0">
                <a:effectLst/>
                <a:latin typeface="Times New Roman" panose="02020603050405020304" pitchFamily="18" charset="0"/>
                <a:ea typeface="Calibri" panose="020F0502020204030204" pitchFamily="34" charset="0"/>
                <a:cs typeface="Times New Roman" panose="02020603050405020304" pitchFamily="18" charset="0"/>
              </a:rPr>
              <a:t>Vision of the Department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To make a remarkable technocrats in civil engineering of the nation, with the dynamic knowledge, skill and employability.</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b="1" dirty="0">
                <a:effectLst/>
                <a:latin typeface="Times New Roman" panose="02020603050405020304" pitchFamily="18" charset="0"/>
                <a:ea typeface="Calibri" panose="020F0502020204030204" pitchFamily="34" charset="0"/>
                <a:cs typeface="Times New Roman" panose="02020603050405020304" pitchFamily="18" charset="0"/>
              </a:rPr>
              <a:t>Mission of the Department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M1-To prepare students for entrepreneurship</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M2-To prepare students for universal Human Values, team work and good communication skill</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M3-To create awareness among the students about new inventions in civil egg field for research and developments.</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r>
              <a:rPr lang="en-IN" sz="900" dirty="0">
                <a:effectLst/>
                <a:latin typeface="Times New Roman" panose="02020603050405020304" pitchFamily="18" charset="0"/>
                <a:ea typeface="Calibri" panose="020F0502020204030204" pitchFamily="34" charset="0"/>
              </a:rPr>
              <a:t>M4-</a:t>
            </a:r>
            <a:r>
              <a:rPr lang="en-IN" sz="900" dirty="0">
                <a:effectLst/>
                <a:latin typeface="Times New Roman" panose="02020603050405020304" pitchFamily="18" charset="0"/>
                <a:ea typeface="Calibri" panose="020F0502020204030204" pitchFamily="34" charset="0"/>
                <a:cs typeface="Times New Roman" panose="02020603050405020304" pitchFamily="18" charset="0"/>
              </a:rPr>
              <a:t>Provide Sustainable environment for learning, co curricular and extra curricular activities for overall personality development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5DDB211A-6733-D08A-5C12-14EB6FEB00EC}"/>
              </a:ext>
            </a:extLst>
          </p:cNvPr>
          <p:cNvSpPr>
            <a:spLocks noGrp="1"/>
          </p:cNvSpPr>
          <p:nvPr>
            <p:ph type="sldNum" sz="quarter" idx="12"/>
          </p:nvPr>
        </p:nvSpPr>
        <p:spPr/>
        <p:txBody>
          <a:bodyPr/>
          <a:lstStyle/>
          <a:p>
            <a:fld id="{F0AC3557-ED55-4582-A90C-89AA6F3BC56B}" type="slidenum">
              <a:rPr lang="en-IN" smtClean="0"/>
              <a:t>5</a:t>
            </a:fld>
            <a:endParaRPr lang="en-IN"/>
          </a:p>
        </p:txBody>
      </p:sp>
      <p:sp>
        <p:nvSpPr>
          <p:cNvPr id="7" name="TextBox 6">
            <a:extLst>
              <a:ext uri="{FF2B5EF4-FFF2-40B4-BE49-F238E27FC236}">
                <a16:creationId xmlns:a16="http://schemas.microsoft.com/office/drawing/2014/main" id="{91DFBF5D-11DA-13C4-4CBD-8E8F53AD494E}"/>
              </a:ext>
            </a:extLst>
          </p:cNvPr>
          <p:cNvSpPr txBox="1"/>
          <p:nvPr/>
        </p:nvSpPr>
        <p:spPr>
          <a:xfrm>
            <a:off x="1811866" y="1548149"/>
            <a:ext cx="6096000" cy="369332"/>
          </a:xfrm>
          <a:prstGeom prst="rect">
            <a:avLst/>
          </a:prstGeom>
          <a:noFill/>
        </p:spPr>
        <p:txBody>
          <a:bodyPr wrap="square">
            <a:spAutoFit/>
          </a:bodyPr>
          <a:lstStyle/>
          <a:p>
            <a:r>
              <a:rPr lang="en-GB" sz="1800" b="1" u="sng" dirty="0"/>
              <a:t>Objectives</a:t>
            </a:r>
            <a:endParaRPr lang="en-IN" dirty="0"/>
          </a:p>
        </p:txBody>
      </p:sp>
      <p:pic>
        <p:nvPicPr>
          <p:cNvPr id="2" name="Picture 1">
            <a:extLst>
              <a:ext uri="{FF2B5EF4-FFF2-40B4-BE49-F238E27FC236}">
                <a16:creationId xmlns:a16="http://schemas.microsoft.com/office/drawing/2014/main" id="{1B1B0BBD-90F4-B3FD-11DF-8918AA72F4F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1361" y="198819"/>
            <a:ext cx="9374188" cy="1177925"/>
          </a:xfrm>
          <a:prstGeom prst="rect">
            <a:avLst/>
          </a:prstGeom>
          <a:noFill/>
          <a:ln>
            <a:noFill/>
          </a:ln>
        </p:spPr>
      </p:pic>
    </p:spTree>
    <p:extLst>
      <p:ext uri="{BB962C8B-B14F-4D97-AF65-F5344CB8AC3E}">
        <p14:creationId xmlns:p14="http://schemas.microsoft.com/office/powerpoint/2010/main" val="3149679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4F2B6-7CA5-EDF9-38F9-AFAEF2B8EAE5}"/>
              </a:ext>
            </a:extLst>
          </p:cNvPr>
          <p:cNvSpPr>
            <a:spLocks noGrp="1"/>
          </p:cNvSpPr>
          <p:nvPr>
            <p:ph type="title"/>
          </p:nvPr>
        </p:nvSpPr>
        <p:spPr>
          <a:xfrm>
            <a:off x="921695" y="1493155"/>
            <a:ext cx="8911687" cy="524831"/>
          </a:xfrm>
        </p:spPr>
        <p:txBody>
          <a:bodyPr>
            <a:normAutofit fontScale="90000"/>
          </a:bodyPr>
          <a:lstStyle/>
          <a:p>
            <a:r>
              <a:rPr lang="en-IN" sz="3600" dirty="0">
                <a:latin typeface="Calibri" pitchFamily="34" charset="0"/>
              </a:rPr>
              <a:t>Concept of Management</a:t>
            </a:r>
            <a:endParaRPr lang="en-IN" dirty="0"/>
          </a:p>
        </p:txBody>
      </p:sp>
      <p:sp>
        <p:nvSpPr>
          <p:cNvPr id="3" name="Content Placeholder 2">
            <a:extLst>
              <a:ext uri="{FF2B5EF4-FFF2-40B4-BE49-F238E27FC236}">
                <a16:creationId xmlns:a16="http://schemas.microsoft.com/office/drawing/2014/main" id="{F160789C-BC16-EBD3-F684-56248B27EAAA}"/>
              </a:ext>
            </a:extLst>
          </p:cNvPr>
          <p:cNvSpPr>
            <a:spLocks noGrp="1"/>
          </p:cNvSpPr>
          <p:nvPr>
            <p:ph idx="1"/>
          </p:nvPr>
        </p:nvSpPr>
        <p:spPr>
          <a:xfrm>
            <a:off x="2589212" y="2133600"/>
            <a:ext cx="8915400" cy="3100552"/>
          </a:xfrm>
        </p:spPr>
        <p:txBody>
          <a:bodyPr>
            <a:normAutofit fontScale="92500" lnSpcReduction="20000"/>
          </a:bodyPr>
          <a:lstStyle/>
          <a:p>
            <a:pPr>
              <a:lnSpc>
                <a:spcPct val="150000"/>
              </a:lnSpc>
            </a:pPr>
            <a:r>
              <a:rPr lang="en-IN" sz="1800" dirty="0">
                <a:latin typeface="Calibri" pitchFamily="34" charset="0"/>
              </a:rPr>
              <a:t>* Management is the </a:t>
            </a:r>
            <a:r>
              <a:rPr lang="en-IN" sz="1800" dirty="0">
                <a:solidFill>
                  <a:schemeClr val="accent5">
                    <a:lumMod val="75000"/>
                  </a:schemeClr>
                </a:solidFill>
                <a:latin typeface="Calibri" pitchFamily="34" charset="0"/>
              </a:rPr>
              <a:t>art of getting work done through people to accomplish goal</a:t>
            </a:r>
            <a:r>
              <a:rPr lang="en-IN" sz="1800" dirty="0">
                <a:latin typeface="Calibri" pitchFamily="34" charset="0"/>
              </a:rPr>
              <a:t>. It requires a range of skills to coordinate</a:t>
            </a:r>
          </a:p>
          <a:p>
            <a:pPr>
              <a:lnSpc>
                <a:spcPct val="150000"/>
              </a:lnSpc>
            </a:pPr>
            <a:endParaRPr lang="en-IN" sz="1800" dirty="0">
              <a:latin typeface="Calibri" pitchFamily="34" charset="0"/>
            </a:endParaRPr>
          </a:p>
          <a:p>
            <a:pPr>
              <a:lnSpc>
                <a:spcPct val="150000"/>
              </a:lnSpc>
            </a:pPr>
            <a:r>
              <a:rPr lang="en-IN" sz="1800" dirty="0">
                <a:latin typeface="Calibri" pitchFamily="34" charset="0"/>
              </a:rPr>
              <a:t>* Management is a </a:t>
            </a:r>
            <a:r>
              <a:rPr lang="en-IN" sz="1800" dirty="0">
                <a:solidFill>
                  <a:srgbClr val="0070C0"/>
                </a:solidFill>
                <a:latin typeface="Calibri" pitchFamily="34" charset="0"/>
              </a:rPr>
              <a:t>science because management techniques are concepts based  </a:t>
            </a:r>
            <a:r>
              <a:rPr lang="en-IN" sz="1800" dirty="0">
                <a:latin typeface="Calibri" pitchFamily="34" charset="0"/>
              </a:rPr>
              <a:t>on measurements and factual determinations</a:t>
            </a:r>
          </a:p>
          <a:p>
            <a:pPr>
              <a:lnSpc>
                <a:spcPct val="150000"/>
              </a:lnSpc>
            </a:pPr>
            <a:endParaRPr lang="en-IN" sz="1800" dirty="0">
              <a:latin typeface="Calibri" pitchFamily="34" charset="0"/>
            </a:endParaRPr>
          </a:p>
          <a:p>
            <a:pPr>
              <a:lnSpc>
                <a:spcPct val="150000"/>
              </a:lnSpc>
            </a:pPr>
            <a:r>
              <a:rPr lang="en-IN" sz="1800" dirty="0">
                <a:latin typeface="Calibri" pitchFamily="34" charset="0"/>
              </a:rPr>
              <a:t> * Management is a </a:t>
            </a:r>
            <a:r>
              <a:rPr lang="en-IN" sz="1800" dirty="0">
                <a:solidFill>
                  <a:schemeClr val="accent5">
                    <a:lumMod val="50000"/>
                  </a:schemeClr>
                </a:solidFill>
                <a:latin typeface="Calibri" pitchFamily="34" charset="0"/>
              </a:rPr>
              <a:t>process of effectively utilizing resources</a:t>
            </a:r>
            <a:r>
              <a:rPr lang="en-IN" sz="1800" dirty="0">
                <a:latin typeface="Calibri" pitchFamily="34" charset="0"/>
              </a:rPr>
              <a:t>.</a:t>
            </a:r>
          </a:p>
          <a:p>
            <a:endParaRPr lang="en-IN" dirty="0"/>
          </a:p>
        </p:txBody>
      </p:sp>
      <p:sp>
        <p:nvSpPr>
          <p:cNvPr id="4" name="Footer Placeholder 3">
            <a:extLst>
              <a:ext uri="{FF2B5EF4-FFF2-40B4-BE49-F238E27FC236}">
                <a16:creationId xmlns:a16="http://schemas.microsoft.com/office/drawing/2014/main" id="{BFD8531C-0BDE-603C-7A23-2A9BDBF4A745}"/>
              </a:ext>
            </a:extLst>
          </p:cNvPr>
          <p:cNvSpPr>
            <a:spLocks noGrp="1"/>
          </p:cNvSpPr>
          <p:nvPr>
            <p:ph type="ftr" sz="quarter" idx="11"/>
          </p:nvPr>
        </p:nvSpPr>
        <p:spPr>
          <a:xfrm>
            <a:off x="2589212" y="5930856"/>
            <a:ext cx="7619999" cy="365125"/>
          </a:xfrm>
        </p:spPr>
        <p:txBody>
          <a:bodyPr/>
          <a:lstStyle/>
          <a:p>
            <a:pPr>
              <a:lnSpc>
                <a:spcPct val="107000"/>
              </a:lnSpc>
              <a:spcAft>
                <a:spcPts val="800"/>
              </a:spcAft>
            </a:pPr>
            <a:r>
              <a:rPr lang="en-IN" sz="900" b="1" dirty="0">
                <a:effectLst/>
                <a:latin typeface="Times New Roman" panose="02020603050405020304" pitchFamily="18" charset="0"/>
                <a:ea typeface="Calibri" panose="020F0502020204030204" pitchFamily="34" charset="0"/>
                <a:cs typeface="Times New Roman" panose="02020603050405020304" pitchFamily="18" charset="0"/>
              </a:rPr>
              <a:t>Vision of the Department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To make a remarkable technocrats in civil engineering of the nation, with the dynamic knowledge, skill and employability.</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b="1" dirty="0">
                <a:effectLst/>
                <a:latin typeface="Times New Roman" panose="02020603050405020304" pitchFamily="18" charset="0"/>
                <a:ea typeface="Calibri" panose="020F0502020204030204" pitchFamily="34" charset="0"/>
                <a:cs typeface="Times New Roman" panose="02020603050405020304" pitchFamily="18" charset="0"/>
              </a:rPr>
              <a:t>Mission of the Department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M1-To prepare students for entrepreneurship</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M2-To prepare students for universal Human Values, team work and good communication skill</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M3-To create awareness among the students about new inventions in civil egg field for research and developments.</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r>
              <a:rPr lang="en-IN" sz="900" dirty="0">
                <a:effectLst/>
                <a:latin typeface="Times New Roman" panose="02020603050405020304" pitchFamily="18" charset="0"/>
                <a:ea typeface="Calibri" panose="020F0502020204030204" pitchFamily="34" charset="0"/>
              </a:rPr>
              <a:t>M4-</a:t>
            </a:r>
            <a:r>
              <a:rPr lang="en-IN" sz="900" dirty="0">
                <a:effectLst/>
                <a:latin typeface="Times New Roman" panose="02020603050405020304" pitchFamily="18" charset="0"/>
                <a:ea typeface="Calibri" panose="020F0502020204030204" pitchFamily="34" charset="0"/>
                <a:cs typeface="Times New Roman" panose="02020603050405020304" pitchFamily="18" charset="0"/>
              </a:rPr>
              <a:t>Provide Sustainable environment for learning, co curricular and extra curricular activities for overall personality development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6A273BCC-2D20-D0E7-DC4D-F317ED3DDA6B}"/>
              </a:ext>
            </a:extLst>
          </p:cNvPr>
          <p:cNvSpPr>
            <a:spLocks noGrp="1"/>
          </p:cNvSpPr>
          <p:nvPr>
            <p:ph type="sldNum" sz="quarter" idx="12"/>
          </p:nvPr>
        </p:nvSpPr>
        <p:spPr/>
        <p:txBody>
          <a:bodyPr/>
          <a:lstStyle/>
          <a:p>
            <a:fld id="{F0AC3557-ED55-4582-A90C-89AA6F3BC56B}" type="slidenum">
              <a:rPr lang="en-IN" smtClean="0"/>
              <a:t>6</a:t>
            </a:fld>
            <a:endParaRPr lang="en-IN"/>
          </a:p>
        </p:txBody>
      </p:sp>
      <p:pic>
        <p:nvPicPr>
          <p:cNvPr id="7" name="Picture 6">
            <a:extLst>
              <a:ext uri="{FF2B5EF4-FFF2-40B4-BE49-F238E27FC236}">
                <a16:creationId xmlns:a16="http://schemas.microsoft.com/office/drawing/2014/main" id="{5BFBCD02-6801-3A1A-1D4C-34EA417F09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1361" y="198819"/>
            <a:ext cx="9374188" cy="1177925"/>
          </a:xfrm>
          <a:prstGeom prst="rect">
            <a:avLst/>
          </a:prstGeom>
          <a:noFill/>
          <a:ln>
            <a:noFill/>
          </a:ln>
        </p:spPr>
      </p:pic>
    </p:spTree>
    <p:extLst>
      <p:ext uri="{BB962C8B-B14F-4D97-AF65-F5344CB8AC3E}">
        <p14:creationId xmlns:p14="http://schemas.microsoft.com/office/powerpoint/2010/main" val="3867871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CDA5A424-3BE1-E6A6-9AFA-A7164F68C3A1}"/>
              </a:ext>
            </a:extLst>
          </p:cNvPr>
          <p:cNvSpPr>
            <a:spLocks noGrp="1"/>
          </p:cNvSpPr>
          <p:nvPr>
            <p:ph type="ftr" sz="quarter" idx="11"/>
          </p:nvPr>
        </p:nvSpPr>
        <p:spPr>
          <a:xfrm>
            <a:off x="2589212" y="5930856"/>
            <a:ext cx="7619999" cy="365125"/>
          </a:xfrm>
        </p:spPr>
        <p:txBody>
          <a:bodyPr/>
          <a:lstStyle/>
          <a:p>
            <a:pPr>
              <a:lnSpc>
                <a:spcPct val="107000"/>
              </a:lnSpc>
              <a:spcAft>
                <a:spcPts val="800"/>
              </a:spcAft>
            </a:pPr>
            <a:r>
              <a:rPr lang="en-IN" sz="900" b="1" dirty="0">
                <a:effectLst/>
                <a:latin typeface="Times New Roman" panose="02020603050405020304" pitchFamily="18" charset="0"/>
                <a:ea typeface="Calibri" panose="020F0502020204030204" pitchFamily="34" charset="0"/>
                <a:cs typeface="Times New Roman" panose="02020603050405020304" pitchFamily="18" charset="0"/>
              </a:rPr>
              <a:t>Vision of the Department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To make a remarkable technocrats in civil engineering of the nation, with the dynamic knowledge, skill and employability.</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b="1" dirty="0">
                <a:effectLst/>
                <a:latin typeface="Times New Roman" panose="02020603050405020304" pitchFamily="18" charset="0"/>
                <a:ea typeface="Calibri" panose="020F0502020204030204" pitchFamily="34" charset="0"/>
                <a:cs typeface="Times New Roman" panose="02020603050405020304" pitchFamily="18" charset="0"/>
              </a:rPr>
              <a:t>Mission of the Department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M1-To prepare students for entrepreneurship</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M2-To prepare students for universal Human Values, team work and good communication skill</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900" dirty="0">
                <a:effectLst/>
                <a:latin typeface="Times New Roman" panose="02020603050405020304" pitchFamily="18" charset="0"/>
                <a:ea typeface="Calibri" panose="020F0502020204030204" pitchFamily="34" charset="0"/>
                <a:cs typeface="Times New Roman" panose="02020603050405020304" pitchFamily="18" charset="0"/>
              </a:rPr>
              <a:t>M3-To create awareness among the students about new inventions in civil egg field for research and developments.</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r>
              <a:rPr lang="en-IN" sz="900" dirty="0">
                <a:effectLst/>
                <a:latin typeface="Times New Roman" panose="02020603050405020304" pitchFamily="18" charset="0"/>
                <a:ea typeface="Calibri" panose="020F0502020204030204" pitchFamily="34" charset="0"/>
              </a:rPr>
              <a:t>M4-</a:t>
            </a:r>
            <a:r>
              <a:rPr lang="en-IN" sz="900" dirty="0">
                <a:effectLst/>
                <a:latin typeface="Times New Roman" panose="02020603050405020304" pitchFamily="18" charset="0"/>
                <a:ea typeface="Calibri" panose="020F0502020204030204" pitchFamily="34" charset="0"/>
                <a:cs typeface="Times New Roman" panose="02020603050405020304" pitchFamily="18" charset="0"/>
              </a:rPr>
              <a:t>Provide Sustainable environment for learning, co curricular and extra curricular activities for overall personality development</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4AB7E987-314D-DD28-4CB3-ADD0147CFBDE}"/>
              </a:ext>
            </a:extLst>
          </p:cNvPr>
          <p:cNvSpPr>
            <a:spLocks noGrp="1"/>
          </p:cNvSpPr>
          <p:nvPr>
            <p:ph type="sldNum" sz="quarter" idx="12"/>
          </p:nvPr>
        </p:nvSpPr>
        <p:spPr/>
        <p:txBody>
          <a:bodyPr/>
          <a:lstStyle/>
          <a:p>
            <a:fld id="{F0AC3557-ED55-4582-A90C-89AA6F3BC56B}" type="slidenum">
              <a:rPr lang="en-IN" smtClean="0"/>
              <a:t>7</a:t>
            </a:fld>
            <a:endParaRPr lang="en-IN"/>
          </a:p>
        </p:txBody>
      </p:sp>
      <p:sp>
        <p:nvSpPr>
          <p:cNvPr id="8" name="TextBox 7">
            <a:extLst>
              <a:ext uri="{FF2B5EF4-FFF2-40B4-BE49-F238E27FC236}">
                <a16:creationId xmlns:a16="http://schemas.microsoft.com/office/drawing/2014/main" id="{D3D5E67C-124F-10A4-853F-E8AA2549D712}"/>
              </a:ext>
            </a:extLst>
          </p:cNvPr>
          <p:cNvSpPr txBox="1"/>
          <p:nvPr/>
        </p:nvSpPr>
        <p:spPr>
          <a:xfrm>
            <a:off x="1911569" y="1734460"/>
            <a:ext cx="6093372" cy="584775"/>
          </a:xfrm>
          <a:prstGeom prst="rect">
            <a:avLst/>
          </a:prstGeom>
          <a:noFill/>
        </p:spPr>
        <p:txBody>
          <a:bodyPr wrap="square">
            <a:spAutoFit/>
          </a:bodyPr>
          <a:lstStyle/>
          <a:p>
            <a:r>
              <a:rPr lang="en-IN" sz="3200" dirty="0">
                <a:latin typeface="Calibri" pitchFamily="34" charset="0"/>
              </a:rPr>
              <a:t>Concept</a:t>
            </a:r>
            <a:r>
              <a:rPr lang="en-IN" sz="1800" dirty="0">
                <a:latin typeface="Calibri" pitchFamily="34" charset="0"/>
              </a:rPr>
              <a:t> </a:t>
            </a:r>
            <a:r>
              <a:rPr lang="en-IN" sz="3200" dirty="0">
                <a:latin typeface="Calibri" pitchFamily="34" charset="0"/>
              </a:rPr>
              <a:t>of Management</a:t>
            </a:r>
            <a:endParaRPr lang="en-IN" sz="3200" dirty="0"/>
          </a:p>
        </p:txBody>
      </p:sp>
      <p:pic>
        <p:nvPicPr>
          <p:cNvPr id="9" name="Picture 2">
            <a:extLst>
              <a:ext uri="{FF2B5EF4-FFF2-40B4-BE49-F238E27FC236}">
                <a16:creationId xmlns:a16="http://schemas.microsoft.com/office/drawing/2014/main" id="{1C0A5272-0475-3B50-0B67-5DCE3B1D0996}"/>
              </a:ext>
            </a:extLst>
          </p:cNvPr>
          <p:cNvPicPr>
            <a:picLocks noChangeAspect="1" noChangeArrowheads="1"/>
          </p:cNvPicPr>
          <p:nvPr/>
        </p:nvPicPr>
        <p:blipFill>
          <a:blip r:embed="rId2"/>
          <a:srcRect/>
          <a:stretch>
            <a:fillRect/>
          </a:stretch>
        </p:blipFill>
        <p:spPr bwMode="auto">
          <a:xfrm>
            <a:off x="7598979" y="1701944"/>
            <a:ext cx="4422949" cy="3454112"/>
          </a:xfrm>
          <a:prstGeom prst="rect">
            <a:avLst/>
          </a:prstGeom>
          <a:noFill/>
          <a:ln w="9525">
            <a:noFill/>
            <a:miter lim="800000"/>
            <a:headEnd/>
            <a:tailEnd/>
          </a:ln>
          <a:effectLst/>
        </p:spPr>
      </p:pic>
      <p:sp>
        <p:nvSpPr>
          <p:cNvPr id="11" name="TextBox 10">
            <a:extLst>
              <a:ext uri="{FF2B5EF4-FFF2-40B4-BE49-F238E27FC236}">
                <a16:creationId xmlns:a16="http://schemas.microsoft.com/office/drawing/2014/main" id="{8C3C72FC-ED73-47D9-8BFC-504BC6BDD78C}"/>
              </a:ext>
            </a:extLst>
          </p:cNvPr>
          <p:cNvSpPr txBox="1"/>
          <p:nvPr/>
        </p:nvSpPr>
        <p:spPr>
          <a:xfrm>
            <a:off x="2589212" y="2633439"/>
            <a:ext cx="6093372" cy="1674689"/>
          </a:xfrm>
          <a:prstGeom prst="rect">
            <a:avLst/>
          </a:prstGeom>
          <a:noFill/>
        </p:spPr>
        <p:txBody>
          <a:bodyPr wrap="square">
            <a:spAutoFit/>
          </a:bodyPr>
          <a:lstStyle/>
          <a:p>
            <a:pPr marL="285750" indent="-285750">
              <a:lnSpc>
                <a:spcPct val="200000"/>
              </a:lnSpc>
              <a:buFont typeface="Wingdings" panose="05000000000000000000" pitchFamily="2" charset="2"/>
              <a:buChar char="Ø"/>
            </a:pPr>
            <a:r>
              <a:rPr lang="en-US" b="1" dirty="0">
                <a:latin typeface="Calibri" pitchFamily="34" charset="0"/>
              </a:rPr>
              <a:t>Optimum utilization of resources.</a:t>
            </a:r>
          </a:p>
          <a:p>
            <a:pPr marL="285750" indent="-285750">
              <a:lnSpc>
                <a:spcPct val="200000"/>
              </a:lnSpc>
              <a:buFont typeface="Wingdings" panose="05000000000000000000" pitchFamily="2" charset="2"/>
              <a:buChar char="Ø"/>
            </a:pPr>
            <a:r>
              <a:rPr lang="en-IN" b="1" dirty="0">
                <a:latin typeface="Calibri" pitchFamily="34" charset="0"/>
              </a:rPr>
              <a:t>Art of getting work done through people.</a:t>
            </a:r>
          </a:p>
          <a:p>
            <a:pPr marL="285750" indent="-285750">
              <a:lnSpc>
                <a:spcPct val="200000"/>
              </a:lnSpc>
              <a:buFont typeface="Wingdings" panose="05000000000000000000" pitchFamily="2" charset="2"/>
              <a:buChar char="Ø"/>
            </a:pPr>
            <a:r>
              <a:rPr lang="en-IN" b="1" dirty="0">
                <a:latin typeface="Calibri" pitchFamily="34" charset="0"/>
              </a:rPr>
              <a:t>Is a science</a:t>
            </a:r>
            <a:r>
              <a:rPr lang="en-IN" dirty="0">
                <a:latin typeface="Calibri" pitchFamily="34" charset="0"/>
              </a:rPr>
              <a:t>.</a:t>
            </a:r>
            <a:endParaRPr lang="en-GB" dirty="0"/>
          </a:p>
        </p:txBody>
      </p:sp>
      <p:sp>
        <p:nvSpPr>
          <p:cNvPr id="3" name="Content Placeholder 2">
            <a:extLst>
              <a:ext uri="{FF2B5EF4-FFF2-40B4-BE49-F238E27FC236}">
                <a16:creationId xmlns:a16="http://schemas.microsoft.com/office/drawing/2014/main" id="{EAA2C63E-24D3-8013-A8AD-2DBF573CD707}"/>
              </a:ext>
            </a:extLst>
          </p:cNvPr>
          <p:cNvSpPr>
            <a:spLocks noGrp="1"/>
          </p:cNvSpPr>
          <p:nvPr>
            <p:ph idx="1"/>
          </p:nvPr>
        </p:nvSpPr>
        <p:spPr/>
        <p:txBody>
          <a:bodyPr/>
          <a:lstStyle/>
          <a:p>
            <a:endParaRPr lang="en-IN"/>
          </a:p>
        </p:txBody>
      </p:sp>
      <p:pic>
        <p:nvPicPr>
          <p:cNvPr id="7" name="Picture 6">
            <a:extLst>
              <a:ext uri="{FF2B5EF4-FFF2-40B4-BE49-F238E27FC236}">
                <a16:creationId xmlns:a16="http://schemas.microsoft.com/office/drawing/2014/main" id="{B025CAD1-16C5-08AF-6493-33E733065E4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21361" y="198819"/>
            <a:ext cx="9374188" cy="1177925"/>
          </a:xfrm>
          <a:prstGeom prst="rect">
            <a:avLst/>
          </a:prstGeom>
          <a:noFill/>
          <a:ln>
            <a:noFill/>
          </a:ln>
        </p:spPr>
      </p:pic>
    </p:spTree>
    <p:extLst>
      <p:ext uri="{BB962C8B-B14F-4D97-AF65-F5344CB8AC3E}">
        <p14:creationId xmlns:p14="http://schemas.microsoft.com/office/powerpoint/2010/main" val="1817861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263CB1E-1CF4-BB8D-1FEE-FB5AAC7D5B5A}"/>
              </a:ext>
            </a:extLst>
          </p:cNvPr>
          <p:cNvSpPr>
            <a:spLocks noGrp="1"/>
          </p:cNvSpPr>
          <p:nvPr>
            <p:ph type="ftr" sz="quarter" idx="11"/>
          </p:nvPr>
        </p:nvSpPr>
        <p:spPr>
          <a:xfrm>
            <a:off x="2604978" y="5883560"/>
            <a:ext cx="7619999" cy="365125"/>
          </a:xfrm>
        </p:spPr>
        <p:txBody>
          <a:bodyPr/>
          <a:lstStyle/>
          <a:p>
            <a:pPr>
              <a:spcAft>
                <a:spcPts val="800"/>
              </a:spcAft>
            </a:pPr>
            <a:r>
              <a:rPr lang="en-IN" b="1" dirty="0">
                <a:effectLst/>
                <a:latin typeface="Times New Roman" panose="02020603050405020304" pitchFamily="18" charset="0"/>
                <a:ea typeface="Calibri" panose="020F0502020204030204" pitchFamily="34" charset="0"/>
                <a:cs typeface="Times New Roman" panose="02020603050405020304" pitchFamily="18" charset="0"/>
              </a:rPr>
              <a:t>Vision of the Department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To make a remarkable technocrats in civil engineering of the nation, with the dynamic knowledge, skill and employability.</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b="1" dirty="0">
                <a:effectLst/>
                <a:latin typeface="Times New Roman" panose="02020603050405020304" pitchFamily="18" charset="0"/>
                <a:ea typeface="Calibri" panose="020F0502020204030204" pitchFamily="34" charset="0"/>
                <a:cs typeface="Times New Roman" panose="02020603050405020304" pitchFamily="18" charset="0"/>
              </a:rPr>
              <a:t>Mission of the Department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M1-To prepare students for entrepreneurship</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M2-To prepare students for universal Human Values, team work and good communication skill</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M3-To create awareness among the students about new inventions in civil egg field for research and developments.</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r>
              <a:rPr lang="en-IN" dirty="0">
                <a:effectLst/>
                <a:latin typeface="Times New Roman" panose="02020603050405020304" pitchFamily="18" charset="0"/>
                <a:ea typeface="Calibri" panose="020F0502020204030204" pitchFamily="34" charset="0"/>
              </a:rPr>
              <a:t>M4-</a:t>
            </a:r>
            <a:r>
              <a:rPr lang="en-IN" dirty="0">
                <a:effectLst/>
                <a:latin typeface="Times New Roman" panose="02020603050405020304" pitchFamily="18" charset="0"/>
                <a:ea typeface="Calibri" panose="020F0502020204030204" pitchFamily="34" charset="0"/>
                <a:cs typeface="Times New Roman" panose="02020603050405020304" pitchFamily="18" charset="0"/>
              </a:rPr>
              <a:t>Provide Sustainable environment for learning, co curricular and extra curricular activities for overall personality development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3EB6C5C2-5C18-AAFB-1A5D-C6482702476E}"/>
              </a:ext>
            </a:extLst>
          </p:cNvPr>
          <p:cNvSpPr>
            <a:spLocks noGrp="1"/>
          </p:cNvSpPr>
          <p:nvPr>
            <p:ph type="sldNum" sz="quarter" idx="12"/>
          </p:nvPr>
        </p:nvSpPr>
        <p:spPr/>
        <p:txBody>
          <a:bodyPr/>
          <a:lstStyle/>
          <a:p>
            <a:fld id="{F0AC3557-ED55-4582-A90C-89AA6F3BC56B}" type="slidenum">
              <a:rPr lang="en-IN" smtClean="0"/>
              <a:t>8</a:t>
            </a:fld>
            <a:endParaRPr lang="en-IN"/>
          </a:p>
        </p:txBody>
      </p:sp>
      <p:sp>
        <p:nvSpPr>
          <p:cNvPr id="10" name="Content Placeholder 9">
            <a:extLst>
              <a:ext uri="{FF2B5EF4-FFF2-40B4-BE49-F238E27FC236}">
                <a16:creationId xmlns:a16="http://schemas.microsoft.com/office/drawing/2014/main" id="{917E095E-4E34-DE4E-EE6D-F6F1166D13FA}"/>
              </a:ext>
            </a:extLst>
          </p:cNvPr>
          <p:cNvSpPr>
            <a:spLocks noGrp="1"/>
          </p:cNvSpPr>
          <p:nvPr>
            <p:ph idx="1"/>
          </p:nvPr>
        </p:nvSpPr>
        <p:spPr>
          <a:xfrm>
            <a:off x="2589212" y="2133600"/>
            <a:ext cx="8915400" cy="3021724"/>
          </a:xfrm>
        </p:spPr>
        <p:txBody>
          <a:bodyPr>
            <a:normAutofit fontScale="62500" lnSpcReduction="20000"/>
          </a:bodyPr>
          <a:lstStyle/>
          <a:p>
            <a:pPr>
              <a:lnSpc>
                <a:spcPct val="150000"/>
              </a:lnSpc>
            </a:pPr>
            <a:r>
              <a:rPr lang="en-US" sz="2000" b="1" dirty="0">
                <a:latin typeface="Calibri" pitchFamily="34" charset="0"/>
              </a:rPr>
              <a:t>Mary Parker Follet :  </a:t>
            </a:r>
            <a:r>
              <a:rPr lang="en-US" sz="2000" dirty="0">
                <a:latin typeface="Calibri" pitchFamily="34" charset="0"/>
              </a:rPr>
              <a:t>Management is the </a:t>
            </a:r>
            <a:r>
              <a:rPr lang="en-US" sz="2000" b="1" dirty="0">
                <a:solidFill>
                  <a:srgbClr val="C00000"/>
                </a:solidFill>
                <a:latin typeface="Calibri" pitchFamily="34" charset="0"/>
              </a:rPr>
              <a:t>art of getting things </a:t>
            </a:r>
            <a:r>
              <a:rPr lang="en-US" sz="2000" dirty="0">
                <a:latin typeface="Calibri" pitchFamily="34" charset="0"/>
              </a:rPr>
              <a:t>done through people. </a:t>
            </a:r>
          </a:p>
          <a:p>
            <a:pPr>
              <a:lnSpc>
                <a:spcPct val="150000"/>
              </a:lnSpc>
            </a:pPr>
            <a:endParaRPr lang="en-US" sz="2000" dirty="0">
              <a:latin typeface="Calibri" pitchFamily="34" charset="0"/>
            </a:endParaRPr>
          </a:p>
          <a:p>
            <a:pPr>
              <a:lnSpc>
                <a:spcPct val="150000"/>
              </a:lnSpc>
            </a:pPr>
            <a:r>
              <a:rPr lang="en-US" sz="2000" b="1" dirty="0">
                <a:latin typeface="Calibri" pitchFamily="34" charset="0"/>
              </a:rPr>
              <a:t>  2. George R Terry:  </a:t>
            </a:r>
            <a:r>
              <a:rPr lang="en-US" sz="2000" dirty="0">
                <a:latin typeface="Calibri" pitchFamily="34" charset="0"/>
              </a:rPr>
              <a:t>Management is a process </a:t>
            </a:r>
            <a:r>
              <a:rPr lang="en-US" sz="2000" b="1" dirty="0">
                <a:solidFill>
                  <a:srgbClr val="C00000"/>
                </a:solidFill>
                <a:latin typeface="Calibri" pitchFamily="34" charset="0"/>
              </a:rPr>
              <a:t>consisting of planning, organizing, actuating and controlling</a:t>
            </a:r>
            <a:r>
              <a:rPr lang="en-US" sz="2000" dirty="0">
                <a:latin typeface="Calibri" pitchFamily="34" charset="0"/>
              </a:rPr>
              <a:t> performed to determine and accomplish the objectives by the use of people and resources.</a:t>
            </a:r>
          </a:p>
          <a:p>
            <a:pPr>
              <a:lnSpc>
                <a:spcPct val="150000"/>
              </a:lnSpc>
            </a:pPr>
            <a:endParaRPr lang="en-US" sz="2000" dirty="0">
              <a:latin typeface="Calibri" pitchFamily="34" charset="0"/>
            </a:endParaRPr>
          </a:p>
          <a:p>
            <a:pPr>
              <a:lnSpc>
                <a:spcPct val="150000"/>
              </a:lnSpc>
            </a:pPr>
            <a:r>
              <a:rPr lang="en-US" sz="2000" b="1" dirty="0">
                <a:latin typeface="Calibri" pitchFamily="34" charset="0"/>
              </a:rPr>
              <a:t>3. Ralph C Devis :  </a:t>
            </a:r>
            <a:r>
              <a:rPr lang="en-US" sz="2000" dirty="0">
                <a:latin typeface="Calibri" pitchFamily="34" charset="0"/>
              </a:rPr>
              <a:t>Management is the </a:t>
            </a:r>
            <a:r>
              <a:rPr lang="en-US" sz="2000" b="1" dirty="0">
                <a:latin typeface="Calibri" pitchFamily="34" charset="0"/>
              </a:rPr>
              <a:t>function of executive leadership </a:t>
            </a:r>
            <a:r>
              <a:rPr lang="en-US" sz="2000" dirty="0">
                <a:latin typeface="Calibri" pitchFamily="34" charset="0"/>
              </a:rPr>
              <a:t>anywhere”. </a:t>
            </a:r>
          </a:p>
          <a:p>
            <a:pPr>
              <a:lnSpc>
                <a:spcPct val="150000"/>
              </a:lnSpc>
            </a:pPr>
            <a:endParaRPr lang="en-US" sz="2000" dirty="0">
              <a:latin typeface="Calibri" pitchFamily="34" charset="0"/>
            </a:endParaRPr>
          </a:p>
          <a:p>
            <a:pPr>
              <a:lnSpc>
                <a:spcPct val="150000"/>
              </a:lnSpc>
            </a:pPr>
            <a:r>
              <a:rPr lang="en-US" sz="2000" b="1" dirty="0">
                <a:latin typeface="Calibri" pitchFamily="34" charset="0"/>
              </a:rPr>
              <a:t>4. Donald J Clough:  </a:t>
            </a:r>
            <a:r>
              <a:rPr lang="en-US" sz="2000" dirty="0">
                <a:latin typeface="Calibri" pitchFamily="34" charset="0"/>
              </a:rPr>
              <a:t>Management is the </a:t>
            </a:r>
            <a:r>
              <a:rPr lang="en-US" sz="2000" b="1" dirty="0">
                <a:solidFill>
                  <a:srgbClr val="C00000"/>
                </a:solidFill>
                <a:latin typeface="Calibri" pitchFamily="34" charset="0"/>
              </a:rPr>
              <a:t>art and science of decision making and leadership. </a:t>
            </a:r>
          </a:p>
          <a:p>
            <a:endParaRPr lang="en-US" sz="2000" dirty="0"/>
          </a:p>
          <a:p>
            <a:endParaRPr lang="en-IN" dirty="0"/>
          </a:p>
        </p:txBody>
      </p:sp>
      <p:sp>
        <p:nvSpPr>
          <p:cNvPr id="13" name="TextBox 12">
            <a:extLst>
              <a:ext uri="{FF2B5EF4-FFF2-40B4-BE49-F238E27FC236}">
                <a16:creationId xmlns:a16="http://schemas.microsoft.com/office/drawing/2014/main" id="{2061255F-3131-0C66-3516-366D9D540284}"/>
              </a:ext>
            </a:extLst>
          </p:cNvPr>
          <p:cNvSpPr txBox="1"/>
          <p:nvPr/>
        </p:nvSpPr>
        <p:spPr>
          <a:xfrm>
            <a:off x="1667554" y="1717155"/>
            <a:ext cx="6093372" cy="369332"/>
          </a:xfrm>
          <a:prstGeom prst="rect">
            <a:avLst/>
          </a:prstGeom>
          <a:noFill/>
        </p:spPr>
        <p:txBody>
          <a:bodyPr wrap="square">
            <a:spAutoFit/>
          </a:bodyPr>
          <a:lstStyle/>
          <a:p>
            <a:r>
              <a:rPr lang="en-US" sz="1800" b="1" dirty="0"/>
              <a:t>Definition of Management</a:t>
            </a:r>
            <a:endParaRPr lang="en-IN" dirty="0"/>
          </a:p>
        </p:txBody>
      </p:sp>
      <p:pic>
        <p:nvPicPr>
          <p:cNvPr id="2" name="Picture 1">
            <a:extLst>
              <a:ext uri="{FF2B5EF4-FFF2-40B4-BE49-F238E27FC236}">
                <a16:creationId xmlns:a16="http://schemas.microsoft.com/office/drawing/2014/main" id="{C0BF3D5E-72F3-8650-2C7D-D9E1436F70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1361" y="198819"/>
            <a:ext cx="9374188" cy="1177925"/>
          </a:xfrm>
          <a:prstGeom prst="rect">
            <a:avLst/>
          </a:prstGeom>
          <a:noFill/>
          <a:ln>
            <a:noFill/>
          </a:ln>
        </p:spPr>
      </p:pic>
    </p:spTree>
    <p:extLst>
      <p:ext uri="{BB962C8B-B14F-4D97-AF65-F5344CB8AC3E}">
        <p14:creationId xmlns:p14="http://schemas.microsoft.com/office/powerpoint/2010/main" val="3744427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A83807-9D12-4C31-405E-2ACDE72D57EC}"/>
              </a:ext>
            </a:extLst>
          </p:cNvPr>
          <p:cNvSpPr>
            <a:spLocks noGrp="1"/>
          </p:cNvSpPr>
          <p:nvPr>
            <p:ph idx="1"/>
          </p:nvPr>
        </p:nvSpPr>
        <p:spPr/>
        <p:txBody>
          <a:bodyPr>
            <a:normAutofit fontScale="85000" lnSpcReduction="10000"/>
          </a:bodyPr>
          <a:lstStyle/>
          <a:p>
            <a:pPr>
              <a:lnSpc>
                <a:spcPct val="150000"/>
              </a:lnSpc>
            </a:pPr>
            <a:r>
              <a:rPr lang="en-US" b="1" dirty="0">
                <a:latin typeface="Calibri" pitchFamily="34" charset="0"/>
              </a:rPr>
              <a:t>1.</a:t>
            </a:r>
            <a:r>
              <a:rPr lang="en-US" dirty="0">
                <a:latin typeface="Calibri" pitchFamily="34" charset="0"/>
              </a:rPr>
              <a:t> The role of the </a:t>
            </a:r>
            <a:r>
              <a:rPr lang="en-US" b="1" dirty="0">
                <a:latin typeface="Calibri" pitchFamily="34" charset="0"/>
              </a:rPr>
              <a:t>management is to ensure that the goals of the organization are achieved. </a:t>
            </a:r>
          </a:p>
          <a:p>
            <a:pPr>
              <a:lnSpc>
                <a:spcPct val="150000"/>
              </a:lnSpc>
            </a:pPr>
            <a:r>
              <a:rPr lang="en-US" b="1" dirty="0">
                <a:latin typeface="Calibri" pitchFamily="34" charset="0"/>
              </a:rPr>
              <a:t>2. </a:t>
            </a:r>
            <a:r>
              <a:rPr lang="en-US" dirty="0">
                <a:latin typeface="Calibri" pitchFamily="34" charset="0"/>
              </a:rPr>
              <a:t>These changes which reflects in both </a:t>
            </a:r>
            <a:r>
              <a:rPr lang="en-US" b="1" dirty="0">
                <a:latin typeface="Calibri" pitchFamily="34" charset="0"/>
              </a:rPr>
              <a:t>tangible and intangible forms  </a:t>
            </a:r>
            <a:r>
              <a:rPr lang="en-US" dirty="0">
                <a:latin typeface="Calibri" pitchFamily="34" charset="0"/>
              </a:rPr>
              <a:t>can be met by management only.</a:t>
            </a:r>
          </a:p>
          <a:p>
            <a:pPr>
              <a:lnSpc>
                <a:spcPct val="150000"/>
              </a:lnSpc>
            </a:pPr>
            <a:r>
              <a:rPr lang="en-US" dirty="0">
                <a:latin typeface="Calibri" pitchFamily="34" charset="0"/>
              </a:rPr>
              <a:t>         - </a:t>
            </a:r>
            <a:r>
              <a:rPr lang="en-US" dirty="0">
                <a:solidFill>
                  <a:schemeClr val="accent4">
                    <a:lumMod val="50000"/>
                  </a:schemeClr>
                </a:solidFill>
                <a:latin typeface="Calibri" pitchFamily="34" charset="0"/>
              </a:rPr>
              <a:t>Tangible changes deals with change in technology, size of organization and specialization in work  and theories. </a:t>
            </a:r>
          </a:p>
          <a:p>
            <a:pPr>
              <a:lnSpc>
                <a:spcPct val="150000"/>
              </a:lnSpc>
            </a:pPr>
            <a:r>
              <a:rPr lang="en-US" dirty="0">
                <a:solidFill>
                  <a:schemeClr val="accent4">
                    <a:lumMod val="50000"/>
                  </a:schemeClr>
                </a:solidFill>
                <a:latin typeface="Calibri" pitchFamily="34" charset="0"/>
              </a:rPr>
              <a:t>        -  Intangible changes are changes in attitude, human values,    culture, </a:t>
            </a:r>
            <a:r>
              <a:rPr lang="en-US" dirty="0" err="1">
                <a:solidFill>
                  <a:schemeClr val="accent4">
                    <a:lumMod val="50000"/>
                  </a:schemeClr>
                </a:solidFill>
                <a:latin typeface="Calibri" pitchFamily="34" charset="0"/>
              </a:rPr>
              <a:t>etc</a:t>
            </a:r>
            <a:endParaRPr lang="en-US" dirty="0">
              <a:solidFill>
                <a:schemeClr val="accent4">
                  <a:lumMod val="50000"/>
                </a:schemeClr>
              </a:solidFill>
              <a:latin typeface="Calibri" pitchFamily="34" charset="0"/>
            </a:endParaRPr>
          </a:p>
          <a:p>
            <a:pPr>
              <a:lnSpc>
                <a:spcPct val="150000"/>
              </a:lnSpc>
            </a:pPr>
            <a:r>
              <a:rPr lang="en-US" b="1" dirty="0">
                <a:latin typeface="Calibri" pitchFamily="34" charset="0"/>
              </a:rPr>
              <a:t>3. </a:t>
            </a:r>
            <a:r>
              <a:rPr lang="en-US" dirty="0">
                <a:latin typeface="Calibri" pitchFamily="34" charset="0"/>
              </a:rPr>
              <a:t>Management ensures that all the activities are </a:t>
            </a:r>
            <a:r>
              <a:rPr lang="en-US" b="1" dirty="0">
                <a:latin typeface="Calibri" pitchFamily="34" charset="0"/>
              </a:rPr>
              <a:t>designed effectively for</a:t>
            </a:r>
            <a:r>
              <a:rPr lang="en-US" dirty="0">
                <a:latin typeface="Calibri" pitchFamily="34" charset="0"/>
              </a:rPr>
              <a:t> the attainment of the organizational goal.</a:t>
            </a:r>
          </a:p>
          <a:p>
            <a:pPr>
              <a:lnSpc>
                <a:spcPct val="150000"/>
              </a:lnSpc>
            </a:pPr>
            <a:r>
              <a:rPr lang="en-US" b="1" dirty="0">
                <a:latin typeface="Calibri" pitchFamily="34" charset="0"/>
              </a:rPr>
              <a:t>4. </a:t>
            </a:r>
            <a:r>
              <a:rPr lang="en-US" dirty="0">
                <a:latin typeface="Calibri" pitchFamily="34" charset="0"/>
              </a:rPr>
              <a:t>Management </a:t>
            </a:r>
            <a:r>
              <a:rPr lang="en-US" b="1" dirty="0">
                <a:latin typeface="Calibri" pitchFamily="34" charset="0"/>
              </a:rPr>
              <a:t>encourages all individual activities that will lead to reaching organizational goals.</a:t>
            </a:r>
            <a:endParaRPr lang="en-IN" dirty="0">
              <a:latin typeface="Calibri" pitchFamily="34" charset="0"/>
            </a:endParaRPr>
          </a:p>
          <a:p>
            <a:endParaRPr lang="en-IN" dirty="0"/>
          </a:p>
        </p:txBody>
      </p:sp>
      <p:sp>
        <p:nvSpPr>
          <p:cNvPr id="4" name="Footer Placeholder 3">
            <a:extLst>
              <a:ext uri="{FF2B5EF4-FFF2-40B4-BE49-F238E27FC236}">
                <a16:creationId xmlns:a16="http://schemas.microsoft.com/office/drawing/2014/main" id="{5F954B65-D433-F412-ED68-3CBFACB75BD9}"/>
              </a:ext>
            </a:extLst>
          </p:cNvPr>
          <p:cNvSpPr>
            <a:spLocks noGrp="1"/>
          </p:cNvSpPr>
          <p:nvPr>
            <p:ph type="ftr" sz="quarter" idx="11"/>
          </p:nvPr>
        </p:nvSpPr>
        <p:spPr>
          <a:xfrm>
            <a:off x="2589212" y="6023515"/>
            <a:ext cx="7619999" cy="365125"/>
          </a:xfrm>
        </p:spPr>
        <p:txBody>
          <a:bodyPr/>
          <a:lstStyle/>
          <a:p>
            <a:pPr>
              <a:spcAft>
                <a:spcPts val="800"/>
              </a:spcAft>
            </a:pPr>
            <a:r>
              <a:rPr lang="en-IN" b="1" dirty="0">
                <a:effectLst/>
                <a:latin typeface="Times New Roman" panose="02020603050405020304" pitchFamily="18" charset="0"/>
                <a:ea typeface="Calibri" panose="020F0502020204030204" pitchFamily="34" charset="0"/>
                <a:cs typeface="Times New Roman" panose="02020603050405020304" pitchFamily="18" charset="0"/>
              </a:rPr>
              <a:t>Vision of the Department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To make a remarkable technocrats in civil engineering of the nation, with the dynamic knowledge, skill and employability.</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b="1" dirty="0">
                <a:effectLst/>
                <a:latin typeface="Times New Roman" panose="02020603050405020304" pitchFamily="18" charset="0"/>
                <a:ea typeface="Calibri" panose="020F0502020204030204" pitchFamily="34" charset="0"/>
                <a:cs typeface="Times New Roman" panose="02020603050405020304" pitchFamily="18" charset="0"/>
              </a:rPr>
              <a:t>Mission of the Department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M1-To prepare students for entrepreneurship</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M2-To prepare students for universal Human Values, team work and good communication skill</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IN" dirty="0">
                <a:effectLst/>
                <a:latin typeface="Times New Roman" panose="02020603050405020304" pitchFamily="18" charset="0"/>
                <a:ea typeface="Calibri" panose="020F0502020204030204" pitchFamily="34" charset="0"/>
                <a:cs typeface="Times New Roman" panose="02020603050405020304" pitchFamily="18" charset="0"/>
              </a:rPr>
              <a:t>M3-To create awareness among the students about new inventions in civil egg field for research and developments.</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r>
              <a:rPr lang="en-IN" dirty="0">
                <a:effectLst/>
                <a:latin typeface="Times New Roman" panose="02020603050405020304" pitchFamily="18" charset="0"/>
                <a:ea typeface="Calibri" panose="020F0502020204030204" pitchFamily="34" charset="0"/>
              </a:rPr>
              <a:t>M4-</a:t>
            </a:r>
            <a:r>
              <a:rPr lang="en-IN" dirty="0">
                <a:effectLst/>
                <a:latin typeface="Times New Roman" panose="02020603050405020304" pitchFamily="18" charset="0"/>
                <a:ea typeface="Calibri" panose="020F0502020204030204" pitchFamily="34" charset="0"/>
                <a:cs typeface="Times New Roman" panose="02020603050405020304" pitchFamily="18" charset="0"/>
              </a:rPr>
              <a:t>Provide Sustainable environment for learning, co curricular and extra curricular activities for overall personality development</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a:p>
            <a:endParaRPr lang="en-IN" dirty="0"/>
          </a:p>
        </p:txBody>
      </p:sp>
      <p:sp>
        <p:nvSpPr>
          <p:cNvPr id="5" name="Slide Number Placeholder 4">
            <a:extLst>
              <a:ext uri="{FF2B5EF4-FFF2-40B4-BE49-F238E27FC236}">
                <a16:creationId xmlns:a16="http://schemas.microsoft.com/office/drawing/2014/main" id="{16F94761-C345-F148-C4D0-06FCD03F45D5}"/>
              </a:ext>
            </a:extLst>
          </p:cNvPr>
          <p:cNvSpPr>
            <a:spLocks noGrp="1"/>
          </p:cNvSpPr>
          <p:nvPr>
            <p:ph type="sldNum" sz="quarter" idx="12"/>
          </p:nvPr>
        </p:nvSpPr>
        <p:spPr/>
        <p:txBody>
          <a:bodyPr/>
          <a:lstStyle/>
          <a:p>
            <a:fld id="{F0AC3557-ED55-4582-A90C-89AA6F3BC56B}" type="slidenum">
              <a:rPr lang="en-IN" smtClean="0"/>
              <a:t>9</a:t>
            </a:fld>
            <a:endParaRPr lang="en-IN"/>
          </a:p>
        </p:txBody>
      </p:sp>
      <p:sp>
        <p:nvSpPr>
          <p:cNvPr id="9" name="TextBox 8">
            <a:extLst>
              <a:ext uri="{FF2B5EF4-FFF2-40B4-BE49-F238E27FC236}">
                <a16:creationId xmlns:a16="http://schemas.microsoft.com/office/drawing/2014/main" id="{8716532A-60B6-2242-2753-D3C5AD13E341}"/>
              </a:ext>
            </a:extLst>
          </p:cNvPr>
          <p:cNvSpPr txBox="1"/>
          <p:nvPr/>
        </p:nvSpPr>
        <p:spPr>
          <a:xfrm>
            <a:off x="1555116" y="1651975"/>
            <a:ext cx="6093372" cy="369332"/>
          </a:xfrm>
          <a:prstGeom prst="rect">
            <a:avLst/>
          </a:prstGeom>
          <a:noFill/>
        </p:spPr>
        <p:txBody>
          <a:bodyPr wrap="square">
            <a:spAutoFit/>
          </a:bodyPr>
          <a:lstStyle/>
          <a:p>
            <a:r>
              <a:rPr lang="en-US" sz="1800" b="1" dirty="0"/>
              <a:t>Role of Management</a:t>
            </a:r>
            <a:endParaRPr lang="en-IN" dirty="0"/>
          </a:p>
        </p:txBody>
      </p:sp>
      <p:pic>
        <p:nvPicPr>
          <p:cNvPr id="2" name="Picture 1">
            <a:extLst>
              <a:ext uri="{FF2B5EF4-FFF2-40B4-BE49-F238E27FC236}">
                <a16:creationId xmlns:a16="http://schemas.microsoft.com/office/drawing/2014/main" id="{80A64343-B02D-1D2E-F958-E7C438FACBF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21361" y="198819"/>
            <a:ext cx="9374188" cy="1177925"/>
          </a:xfrm>
          <a:prstGeom prst="rect">
            <a:avLst/>
          </a:prstGeom>
          <a:noFill/>
          <a:ln>
            <a:noFill/>
          </a:ln>
        </p:spPr>
      </p:pic>
    </p:spTree>
    <p:extLst>
      <p:ext uri="{BB962C8B-B14F-4D97-AF65-F5344CB8AC3E}">
        <p14:creationId xmlns:p14="http://schemas.microsoft.com/office/powerpoint/2010/main" val="418809014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138</TotalTime>
  <Words>1728</Words>
  <Application>Microsoft Office PowerPoint</Application>
  <PresentationFormat>Widescreen</PresentationFormat>
  <Paragraphs>160</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Century Gothic</vt:lpstr>
      <vt:lpstr>Times New Roman</vt:lpstr>
      <vt:lpstr>Wingdings</vt:lpstr>
      <vt:lpstr>Wingdings 3</vt:lpstr>
      <vt:lpstr>Wisp</vt:lpstr>
      <vt:lpstr>PowerPoint Presentation</vt:lpstr>
      <vt:lpstr>PowerPoint Presentation</vt:lpstr>
      <vt:lpstr>PowerPoint Presentation</vt:lpstr>
      <vt:lpstr>CONTENT</vt:lpstr>
      <vt:lpstr>PowerPoint Presentation</vt:lpstr>
      <vt:lpstr>Concept of Management</vt:lpstr>
      <vt:lpstr>PowerPoint Presentation</vt:lpstr>
      <vt:lpstr>PowerPoint Presentation</vt:lpstr>
      <vt:lpstr>PowerPoint Presentation</vt:lpstr>
      <vt:lpstr>Importance of Management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dc:creator>
  <cp:lastModifiedBy>admin</cp:lastModifiedBy>
  <cp:revision>10</cp:revision>
  <dcterms:created xsi:type="dcterms:W3CDTF">2024-09-18T05:37:43Z</dcterms:created>
  <dcterms:modified xsi:type="dcterms:W3CDTF">2024-09-19T10:41:24Z</dcterms:modified>
</cp:coreProperties>
</file>