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1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380604-DCFA-96B0-2CD5-92DF51ED82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Yashoda Technical Campus                            Faculty of Polytechnic Satara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E3C3F-1CA4-343B-A45F-941FC89B69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5E12-896F-42D3-A323-E394DF517F94}" type="datetimeFigureOut">
              <a:rPr lang="en-IN" smtClean="0"/>
              <a:t>19-09-2024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84225E-6795-8EBA-B1B9-D5BEF2DD6D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Vision of the Department     To make a remarkable technocrats in civil engineering of the nation, with the dynamic knowledge, skill and employability.                       Mission of the Department                             M1-To prepare students for entrepreneurship                            M2-To prepare students for universal Human Values, team work and good communication skill                                M3-To create awareness among the students about new inventions in civil egg field for research and developments.                M4-Provide Sustainable environment for learning, co curricular and extra curricular activities for overall personality development                                                                                                                      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6A976-3AE3-BE50-9EC0-9CBD13027B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F84DA-8F85-44F3-8EA6-D59765CDE2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7984249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Yashoda Technical Campus                            Faculty of Polytechnic Satara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47F37-4D72-4BA0-A6A0-6F6F06CE4681}" type="datetimeFigureOut">
              <a:rPr lang="en-IN" smtClean="0"/>
              <a:t>19-09-2024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Vision of the Department     To make a remarkable technocrats in civil engineering of the nation, with the dynamic knowledge, skill and employability.                       Mission of the Department                             M1-To prepare students for entrepreneurship                            M2-To prepare students for universal Human Values, team work and good communication skill                                M3-To create awareness among the students about new inventions in civil egg field for research and developments.                M4-Provide Sustainable environment for learning, co curricular and extra curricular activities for overall personality development                                                                                                                      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D5B74-671D-405D-A4A5-5C5E60A946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620844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8C3-5211-4463-AA86-8F05C2B7ADDD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6708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8CC48-9573-470E-9CA3-307811937BF0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45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2D3D-9312-4E8C-91AF-B5EC9D30CCD3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081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553E-C166-472F-AA75-582F7DF8A977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1125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CD48-8ADF-4D58-95E2-EF1E3494BD66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6527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EB60-D0B3-425D-A6ED-EA6637EE2082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576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0533-58F1-496A-B823-044254544BBA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4370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80AA-BD5D-4F3B-8628-FDF51DAE44B4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251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8AE3-5332-4260-852B-90DD69F27834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0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B8798-F3C2-4B14-9B4B-ECAE259CB69A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80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E8498-7F56-4F51-BC25-6F2BF0EE4D2F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29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BDF8-0B2C-41B9-9AE8-01E247345DD6}" type="datetime1">
              <a:rPr lang="en-IN" smtClean="0"/>
              <a:t>19-09-2024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24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4150B-1A79-426B-94CD-61B4EB317182}" type="datetime1">
              <a:rPr lang="en-IN" smtClean="0"/>
              <a:t>19-09-2024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129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A10F-95AB-4F04-AADD-4565CF7F6C8D}" type="datetime1">
              <a:rPr lang="en-IN" smtClean="0"/>
              <a:t>19-09-2024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951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949BE-960A-44DB-8057-373456654482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285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BA19-774B-4DC2-929C-7C663A573B6C}" type="datetime1">
              <a:rPr lang="en-IN" smtClean="0"/>
              <a:t>19-09-2024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024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C9A70-B90D-4514-A4B8-301560A8E08A}" type="datetime1">
              <a:rPr lang="en-IN" smtClean="0"/>
              <a:t>19-09-2024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883B6E-9E31-4750-B5D8-672AD1AF2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5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2CB13-9C4D-C78A-6279-A2E9FF3B7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6417" y="2049518"/>
            <a:ext cx="8915399" cy="2412124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GB" sz="2800" b="1" dirty="0">
                <a:solidFill>
                  <a:schemeClr val="accent1"/>
                </a:solidFill>
              </a:rPr>
              <a:t>MANAGEMENT – 22509</a:t>
            </a:r>
            <a:br>
              <a:rPr lang="en-GB" sz="2800" b="1" dirty="0">
                <a:solidFill>
                  <a:schemeClr val="accent1"/>
                </a:solidFill>
              </a:rPr>
            </a:br>
            <a:br>
              <a:rPr lang="en-GB" sz="1000" dirty="0"/>
            </a:br>
            <a:r>
              <a:rPr lang="en-GB" sz="2400" b="1" dirty="0"/>
              <a:t>Unit No : 01</a:t>
            </a:r>
            <a:br>
              <a:rPr lang="en-GB" sz="2400" b="1" dirty="0"/>
            </a:br>
            <a:br>
              <a:rPr lang="en-GB" sz="2400" b="1" dirty="0"/>
            </a:br>
            <a:r>
              <a:rPr lang="en-GB" sz="1000" dirty="0"/>
              <a:t> </a:t>
            </a:r>
            <a:r>
              <a:rPr lang="en-GB" sz="2400" b="1" dirty="0"/>
              <a:t>Introduction to Management Concept and Managerial Skills</a:t>
            </a:r>
            <a:br>
              <a:rPr lang="en-IN" sz="1000" b="1" dirty="0"/>
            </a:br>
            <a:endParaRPr lang="en-IN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724536-7AC2-EE10-B6EB-9B54C605E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628" y="189775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4834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A8E5-69FA-58C9-A818-D823D34E2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1152907"/>
            <a:ext cx="8911687" cy="731724"/>
          </a:xfrm>
        </p:spPr>
        <p:txBody>
          <a:bodyPr/>
          <a:lstStyle/>
          <a:p>
            <a:r>
              <a:rPr lang="en-IN" sz="3600" dirty="0">
                <a:latin typeface="Calibri" pitchFamily="34" charset="0"/>
              </a:rPr>
              <a:t>Summary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6EA7E-3553-7B39-4179-4C1CC6036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A53DD-0F84-AB1D-1FE1-321A0124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4C7AE6-562B-61F1-1477-6AD374BA5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9374188" cy="11779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B04BC7A-7786-1BAC-7237-2E4EA3E71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579" y="1714994"/>
            <a:ext cx="10588132" cy="40143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en-IN" sz="8000" b="1" dirty="0">
                <a:latin typeface="Calibri" pitchFamily="34" charset="0"/>
              </a:rPr>
              <a:t>1. F. W. Taylors Principles of Management: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Calibri" pitchFamily="34" charset="0"/>
              </a:rPr>
              <a:t>          1. Science, Not Rule of Thumb  2. Harmony, Not Discord     3. Cooperation, Not Individualism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Calibri" pitchFamily="34" charset="0"/>
              </a:rPr>
              <a:t>          4. Development of each and every person to his or her greatest efficiency </a:t>
            </a:r>
          </a:p>
          <a:p>
            <a:pPr>
              <a:lnSpc>
                <a:spcPct val="150000"/>
              </a:lnSpc>
            </a:pPr>
            <a:r>
              <a:rPr lang="en-IN" sz="8000" b="1" dirty="0">
                <a:latin typeface="Calibri" pitchFamily="34" charset="0"/>
              </a:rPr>
              <a:t>2. Henri Fayol’s Principles of Management: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Calibri" pitchFamily="34" charset="0"/>
              </a:rPr>
              <a:t>         </a:t>
            </a:r>
            <a:r>
              <a:rPr lang="en-US" sz="8000" dirty="0">
                <a:latin typeface="Calibri" pitchFamily="34" charset="0"/>
              </a:rPr>
              <a:t>1. Division of Work  </a:t>
            </a:r>
            <a:r>
              <a:rPr lang="en-IN" sz="8000" dirty="0">
                <a:latin typeface="Calibri" pitchFamily="34" charset="0"/>
              </a:rPr>
              <a:t>          2. Authority and Responsibility.                   3. </a:t>
            </a:r>
            <a:r>
              <a:rPr lang="en-IN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Discipline</a:t>
            </a:r>
            <a:endParaRPr lang="en-IN" sz="80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      4.“Unity of command        </a:t>
            </a:r>
            <a:r>
              <a:rPr lang="en-IN" sz="8000" dirty="0">
                <a:latin typeface="Calibri" pitchFamily="34" charset="0"/>
              </a:rPr>
              <a:t>5. Unity of direction              6. Remuneration of personnel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Calibri" pitchFamily="34" charset="0"/>
              </a:rPr>
              <a:t>         7.Subordination of individual interest to general interest   8. Centralization   </a:t>
            </a:r>
          </a:p>
          <a:p>
            <a:pPr>
              <a:lnSpc>
                <a:spcPct val="150000"/>
              </a:lnSpc>
            </a:pPr>
            <a:r>
              <a:rPr lang="en-IN" sz="8000" dirty="0">
                <a:latin typeface="Calibri" pitchFamily="34" charset="0"/>
              </a:rPr>
              <a:t>        9. Scalar chain               10. Order              11. Equity          12.Stability of tenure of personnel </a:t>
            </a:r>
          </a:p>
          <a:p>
            <a:pPr>
              <a:lnSpc>
                <a:spcPct val="150000"/>
              </a:lnSpc>
            </a:pPr>
            <a:endParaRPr lang="en-IN" sz="80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IN" sz="8000" dirty="0">
                <a:latin typeface="Calibri" pitchFamily="34" charset="0"/>
              </a:rPr>
              <a:t>     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596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FDB8F-455B-25A5-A094-29C37B51B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dirty="0">
                <a:latin typeface="Calibri" pitchFamily="34" charset="0"/>
              </a:rPr>
              <a:t>Unit No.-1: </a:t>
            </a:r>
            <a:br>
              <a:rPr lang="en-IN" sz="1800" dirty="0">
                <a:latin typeface="Calibri" pitchFamily="34" charset="0"/>
              </a:rPr>
            </a:br>
            <a:br>
              <a:rPr lang="en-IN" sz="1800" dirty="0">
                <a:latin typeface="Calibri" pitchFamily="34" charset="0"/>
              </a:rPr>
            </a:br>
            <a:r>
              <a:rPr lang="en-IN" sz="1800" dirty="0">
                <a:latin typeface="Calibri" pitchFamily="34" charset="0"/>
              </a:rPr>
              <a:t> </a:t>
            </a:r>
            <a:r>
              <a:rPr lang="en-IN" sz="18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Introduction to Management Concept and Managerial Skills</a:t>
            </a:r>
            <a:r>
              <a:rPr lang="en-IN" sz="1800" dirty="0">
                <a:latin typeface="Calibri" pitchFamily="34" charset="0"/>
              </a:rPr>
              <a:t>. </a:t>
            </a:r>
            <a:br>
              <a:rPr lang="en-IN" sz="1800" dirty="0">
                <a:latin typeface="Calibri" pitchFamily="34" charset="0"/>
              </a:rPr>
            </a:br>
            <a:br>
              <a:rPr lang="en-IN" sz="1800" dirty="0">
                <a:latin typeface="Calibri" pitchFamily="34" charset="0"/>
              </a:rPr>
            </a:br>
            <a:r>
              <a:rPr lang="en-IN" sz="1800" dirty="0">
                <a:latin typeface="Calibri" pitchFamily="34" charset="0"/>
              </a:rPr>
              <a:t>UO-3:</a:t>
            </a:r>
            <a:br>
              <a:rPr lang="en-IN" sz="1800" dirty="0">
                <a:latin typeface="Calibri" pitchFamily="34" charset="0"/>
              </a:rPr>
            </a:br>
            <a:br>
              <a:rPr lang="en-IN" sz="1800" dirty="0">
                <a:latin typeface="Calibri" pitchFamily="34" charset="0"/>
              </a:rPr>
            </a:br>
            <a:r>
              <a:rPr lang="en-IN" sz="1800" dirty="0">
                <a:latin typeface="Calibri" pitchFamily="34" charset="0"/>
              </a:rPr>
              <a:t> </a:t>
            </a:r>
            <a:r>
              <a:rPr lang="en-IN" sz="1800" dirty="0">
                <a:solidFill>
                  <a:srgbClr val="FF0000"/>
                </a:solidFill>
                <a:latin typeface="Calibri" pitchFamily="34" charset="0"/>
              </a:rPr>
              <a:t>Explain the functions of Management.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CC6789-6126-59E0-538E-753693D0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4B844D-A389-80BC-BFC9-068B83E7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C558F-DB5F-FF79-5A40-10988F7F4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24" y="198819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6609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64A9E-198A-5862-15A5-3298AA3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376744"/>
            <a:ext cx="8911687" cy="53227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latin typeface="Calibri" pitchFamily="34" charset="0"/>
              </a:rPr>
              <a:t>Functions of Management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D9683-023D-0A92-B13B-25D10D8A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9DEB7-85E1-C225-970C-7AA217C3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764D32-8371-7B2B-246A-3C09025C9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24" y="198819"/>
            <a:ext cx="9374188" cy="11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H:\slide1-n.jpg">
            <a:extLst>
              <a:ext uri="{FF2B5EF4-FFF2-40B4-BE49-F238E27FC236}">
                <a16:creationId xmlns:a16="http://schemas.microsoft.com/office/drawing/2014/main" id="{E81D9CA7-62C9-C188-6E5E-904E2B2C56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58136" y="1909014"/>
            <a:ext cx="4852112" cy="377825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3551B4-9F77-B61D-026C-E9E899227AD8}"/>
              </a:ext>
            </a:extLst>
          </p:cNvPr>
          <p:cNvSpPr txBox="1"/>
          <p:nvPr/>
        </p:nvSpPr>
        <p:spPr>
          <a:xfrm>
            <a:off x="8290309" y="1873971"/>
            <a:ext cx="6093372" cy="3613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None/>
            </a:pPr>
            <a:r>
              <a:rPr lang="en-IN" b="1" u="sng" dirty="0">
                <a:latin typeface="Calibri" pitchFamily="34" charset="0"/>
              </a:rPr>
              <a:t>Functions of Management</a:t>
            </a:r>
          </a:p>
          <a:p>
            <a:endParaRPr lang="en-IN" dirty="0">
              <a:latin typeface="Calibri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Planning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Organizing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Staffing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Directing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Controlling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1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F9F32-8C0C-676C-5A85-D32976C16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738" y="1083398"/>
            <a:ext cx="8911687" cy="794787"/>
          </a:xfrm>
        </p:spPr>
        <p:txBody>
          <a:bodyPr/>
          <a:lstStyle/>
          <a:p>
            <a:r>
              <a:rPr lang="en-IN" sz="3600" b="1" u="sng" dirty="0">
                <a:latin typeface="Calibri" pitchFamily="34" charset="0"/>
              </a:rPr>
              <a:t>Functions of Management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36A53-4F03-9960-7E4F-CFC5193D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0" indent="-457200">
              <a:buNone/>
            </a:pPr>
            <a:r>
              <a:rPr lang="en-IN" sz="6200" b="1" u="sng" dirty="0">
                <a:latin typeface="Calibri" pitchFamily="34" charset="0"/>
              </a:rPr>
              <a:t>Functions of Management </a:t>
            </a:r>
          </a:p>
          <a:p>
            <a:pPr marL="457200" indent="-457200">
              <a:buNone/>
            </a:pPr>
            <a:endParaRPr lang="en-IN" sz="6200" b="1" u="sng" dirty="0">
              <a:latin typeface="Calibri" pitchFamily="34" charset="0"/>
            </a:endParaRP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6200" b="1" u="sng" dirty="0">
                <a:latin typeface="Calibri" pitchFamily="34" charset="0"/>
              </a:rPr>
              <a:t>Planning:    </a:t>
            </a:r>
            <a:r>
              <a:rPr lang="en-IN" sz="6200" b="1" dirty="0">
                <a:latin typeface="Calibri" pitchFamily="34" charset="0"/>
              </a:rPr>
              <a:t>  </a:t>
            </a:r>
            <a:r>
              <a:rPr lang="en-IN" sz="6200" dirty="0">
                <a:latin typeface="Calibri" pitchFamily="34" charset="0"/>
              </a:rPr>
              <a:t>Planning is  deciding in advance what to do, how to do it, where to do it and who is to do it.</a:t>
            </a: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6200" dirty="0">
                <a:latin typeface="Calibri" pitchFamily="34" charset="0"/>
              </a:rPr>
              <a:t> </a:t>
            </a:r>
            <a:r>
              <a:rPr lang="en-IN" sz="6200" b="1" u="sng" dirty="0">
                <a:latin typeface="Calibri" pitchFamily="34" charset="0"/>
              </a:rPr>
              <a:t>Organizing:</a:t>
            </a:r>
            <a:r>
              <a:rPr lang="en-IN" sz="6200" u="sng" dirty="0">
                <a:latin typeface="Calibri" pitchFamily="34" charset="0"/>
              </a:rPr>
              <a:t>    </a:t>
            </a:r>
            <a:r>
              <a:rPr lang="en-IN" sz="6200" dirty="0">
                <a:latin typeface="Calibri" pitchFamily="34" charset="0"/>
              </a:rPr>
              <a:t>Organizing refers to dividing the work into  convenient tasks, and grouping them properly.   </a:t>
            </a:r>
          </a:p>
          <a:p>
            <a:pPr marL="457200" indent="-457200">
              <a:lnSpc>
                <a:spcPct val="120000"/>
              </a:lnSpc>
            </a:pPr>
            <a:r>
              <a:rPr lang="en-IN" sz="6200" b="1" u="sng" dirty="0">
                <a:latin typeface="Calibri" pitchFamily="34" charset="0"/>
              </a:rPr>
              <a:t>Staffing:    </a:t>
            </a:r>
            <a:r>
              <a:rPr lang="en-IN" sz="6200" dirty="0">
                <a:latin typeface="Calibri" pitchFamily="34" charset="0"/>
              </a:rPr>
              <a:t>Staffing is a process of recruitment, selection &amp; training of  employees.</a:t>
            </a: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6200" u="sng" dirty="0">
                <a:latin typeface="Calibri" pitchFamily="34" charset="0"/>
              </a:rPr>
              <a:t> </a:t>
            </a:r>
            <a:r>
              <a:rPr lang="en-IN" sz="6200" b="1" u="sng" dirty="0">
                <a:latin typeface="Calibri" pitchFamily="34" charset="0"/>
              </a:rPr>
              <a:t>Directing:</a:t>
            </a:r>
            <a:r>
              <a:rPr lang="en-IN" sz="6200" u="sng" dirty="0">
                <a:latin typeface="Calibri" pitchFamily="34" charset="0"/>
              </a:rPr>
              <a:t>     </a:t>
            </a:r>
            <a:r>
              <a:rPr lang="en-IN" sz="6200" dirty="0">
                <a:latin typeface="Calibri" pitchFamily="34" charset="0"/>
              </a:rPr>
              <a:t>Directing is a process in which the managers instruct, guide and overview the performance of the workers. </a:t>
            </a:r>
          </a:p>
          <a:p>
            <a:pPr marL="457200" indent="-457200">
              <a:lnSpc>
                <a:spcPct val="120000"/>
              </a:lnSpc>
              <a:buFont typeface="Wingdings" pitchFamily="2" charset="2"/>
              <a:buChar char="Ø"/>
            </a:pPr>
            <a:r>
              <a:rPr lang="en-IN" sz="6200" b="1" u="sng" dirty="0">
                <a:latin typeface="Calibri" pitchFamily="34" charset="0"/>
              </a:rPr>
              <a:t>Controlling </a:t>
            </a:r>
            <a:r>
              <a:rPr lang="en-IN" sz="6200" u="sng" dirty="0">
                <a:latin typeface="Calibri" pitchFamily="34" charset="0"/>
              </a:rPr>
              <a:t>:</a:t>
            </a:r>
            <a:r>
              <a:rPr lang="en-IN" sz="6200" dirty="0">
                <a:latin typeface="Calibri" pitchFamily="34" charset="0"/>
              </a:rPr>
              <a:t>  Controlling is a monitoring, comparing, correcting, performance and taking action to ensure desired  results. 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7F51E-8B9C-1483-499C-DA400E3D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D4350-BDFE-C999-EE9C-A83D5B34D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86E15B-F6DB-6DD7-5CC9-478C97F73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237" y="0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617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B60BA-3B30-5333-643A-68D94F11A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latin typeface="Calibri" pitchFamily="34" charset="0"/>
              </a:rPr>
              <a:t>Unit No.-1: </a:t>
            </a:r>
            <a:br>
              <a:rPr lang="en-IN" sz="2400" dirty="0">
                <a:latin typeface="Calibri" pitchFamily="34" charset="0"/>
              </a:rPr>
            </a:br>
            <a:br>
              <a:rPr lang="en-IN" sz="2400" dirty="0">
                <a:latin typeface="Calibri" pitchFamily="34" charset="0"/>
              </a:rPr>
            </a:br>
            <a:r>
              <a:rPr lang="en-IN" sz="2400" dirty="0">
                <a:latin typeface="Calibri" pitchFamily="34" charset="0"/>
              </a:rPr>
              <a:t> </a:t>
            </a:r>
            <a:r>
              <a:rPr lang="en-IN" sz="2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Introduction to Management Concept and Managerial Skills</a:t>
            </a:r>
            <a:r>
              <a:rPr lang="en-IN" sz="2400" dirty="0">
                <a:latin typeface="Calibri" pitchFamily="34" charset="0"/>
              </a:rPr>
              <a:t>. </a:t>
            </a:r>
            <a:br>
              <a:rPr lang="en-IN" sz="2400" dirty="0">
                <a:latin typeface="Calibri" pitchFamily="34" charset="0"/>
              </a:rPr>
            </a:br>
            <a:br>
              <a:rPr lang="en-IN" sz="2400" dirty="0">
                <a:latin typeface="Calibri" pitchFamily="34" charset="0"/>
              </a:rPr>
            </a:br>
            <a:r>
              <a:rPr lang="en-IN" sz="2400" dirty="0">
                <a:latin typeface="Calibri" pitchFamily="34" charset="0"/>
              </a:rPr>
              <a:t>UO-4:</a:t>
            </a:r>
            <a:br>
              <a:rPr lang="en-IN" sz="2400" dirty="0">
                <a:latin typeface="Calibri" pitchFamily="34" charset="0"/>
              </a:rPr>
            </a:br>
            <a:br>
              <a:rPr lang="en-IN" sz="2400" dirty="0">
                <a:latin typeface="Calibri" pitchFamily="34" charset="0"/>
              </a:rPr>
            </a:br>
            <a:r>
              <a:rPr lang="en-IN" sz="2400" dirty="0">
                <a:latin typeface="Calibri" pitchFamily="34" charset="0"/>
              </a:rPr>
              <a:t> </a:t>
            </a:r>
            <a:r>
              <a:rPr lang="en-IN" sz="2400" dirty="0">
                <a:solidFill>
                  <a:srgbClr val="FF0000"/>
                </a:solidFill>
                <a:latin typeface="Calibri" pitchFamily="34" charset="0"/>
              </a:rPr>
              <a:t>Suggest the suitable type of organisation structure for the given examples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2F1E1-AA33-AE23-BD98-F197B0527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CB7FD2-2813-1628-DBA6-8ECF427CB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30BB5A-3C52-A516-94AD-FB4DE4FD6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4" y="94099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825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4DE01-1820-E84C-B540-7798D676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083" y="1256117"/>
            <a:ext cx="8911687" cy="652897"/>
          </a:xfrm>
        </p:spPr>
        <p:txBody>
          <a:bodyPr/>
          <a:lstStyle/>
          <a:p>
            <a:r>
              <a:rPr lang="en-GB" sz="3600" b="1" dirty="0"/>
              <a:t>Organization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F91AF-244D-5A7A-AA2D-6EA186DD9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193" y="1909014"/>
            <a:ext cx="10038419" cy="40022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400" b="1" dirty="0">
                <a:solidFill>
                  <a:srgbClr val="002060"/>
                </a:solidFill>
                <a:latin typeface="Calibri" pitchFamily="34" charset="0"/>
              </a:rPr>
              <a:t>Organization</a:t>
            </a:r>
            <a:r>
              <a:rPr lang="en-IN" sz="1400" dirty="0">
                <a:solidFill>
                  <a:srgbClr val="002060"/>
                </a:solidFill>
                <a:latin typeface="Calibri" pitchFamily="34" charset="0"/>
              </a:rPr>
              <a:t> :</a:t>
            </a:r>
          </a:p>
          <a:p>
            <a:pPr>
              <a:lnSpc>
                <a:spcPct val="150000"/>
              </a:lnSpc>
            </a:pPr>
            <a:r>
              <a:rPr lang="en-IN" sz="1400" dirty="0">
                <a:latin typeface="Calibri" pitchFamily="34" charset="0"/>
              </a:rPr>
              <a:t>         A social unit of people , systematically structured and managed to  achieve the  collective goals   on a continuing basis.</a:t>
            </a:r>
          </a:p>
          <a:p>
            <a:pPr>
              <a:lnSpc>
                <a:spcPct val="150000"/>
              </a:lnSpc>
            </a:pPr>
            <a:r>
              <a:rPr lang="en-IN" sz="1400" dirty="0">
                <a:solidFill>
                  <a:srgbClr val="002060"/>
                </a:solidFill>
                <a:latin typeface="Calibri" pitchFamily="34" charset="0"/>
              </a:rPr>
              <a:t>   </a:t>
            </a:r>
            <a:r>
              <a:rPr lang="en-IN" sz="1400" b="1" dirty="0">
                <a:solidFill>
                  <a:srgbClr val="002060"/>
                </a:solidFill>
                <a:latin typeface="Calibri" pitchFamily="34" charset="0"/>
              </a:rPr>
              <a:t>Need of Organisation:</a:t>
            </a:r>
          </a:p>
          <a:p>
            <a:pPr>
              <a:lnSpc>
                <a:spcPct val="150000"/>
              </a:lnSpc>
            </a:pPr>
            <a:r>
              <a:rPr lang="en-IN" sz="1400" dirty="0">
                <a:latin typeface="Calibri" pitchFamily="34" charset="0"/>
              </a:rPr>
              <a:t>          In organisation management determines the relationship between functions and position, and subdivides roles and responsibilities with appropriate authority to carry out defined task.</a:t>
            </a:r>
          </a:p>
          <a:p>
            <a:pPr>
              <a:lnSpc>
                <a:spcPct val="150000"/>
              </a:lnSpc>
            </a:pPr>
            <a:r>
              <a:rPr lang="en-IN" sz="1400" b="1" dirty="0">
                <a:solidFill>
                  <a:srgbClr val="002060"/>
                </a:solidFill>
                <a:latin typeface="Calibri" pitchFamily="34" charset="0"/>
              </a:rPr>
              <a:t>   Organisation Structure:    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IN" sz="1400" dirty="0">
                <a:latin typeface="Calibri" pitchFamily="34" charset="0"/>
              </a:rPr>
              <a:t>      plan that outlines who reports to whom and who is responsible for what. </a:t>
            </a:r>
          </a:p>
          <a:p>
            <a:pPr>
              <a:buFont typeface="Wingdings" pitchFamily="2" charset="2"/>
              <a:buChar char="Ø"/>
            </a:pPr>
            <a:r>
              <a:rPr lang="en-IN" sz="1400" dirty="0">
                <a:latin typeface="Calibri" pitchFamily="34" charset="0"/>
              </a:rPr>
              <a:t> shows the authority and responsibility relationship between the various positions of the organization  set of planned    relationships ( Formal task allotted  )between groups .Related  to functions , physical  and personal factors . </a:t>
            </a:r>
          </a:p>
          <a:p>
            <a:pPr>
              <a:buFont typeface="Wingdings" pitchFamily="2" charset="2"/>
              <a:buChar char="Ø"/>
            </a:pPr>
            <a:r>
              <a:rPr lang="en-IN" sz="1400" dirty="0">
                <a:latin typeface="Calibri" pitchFamily="34" charset="0"/>
              </a:rPr>
              <a:t>    should not be static but dynamic, subject to change from time to time.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B1032-4A46-8F16-76EB-D36F85A6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DF33C3-5B6E-271F-0FB0-A26384DB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32CBB7-EFB0-C04C-A15B-BBFDFD1E2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4" y="94099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140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1C3F7-A16A-89E2-BEA8-143A2891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429" y="970344"/>
            <a:ext cx="10610192" cy="128089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Organization Structure  For a  large and complex organisation </a:t>
            </a:r>
            <a:r>
              <a:rPr lang="en-GB" sz="3200" b="1" dirty="0"/>
              <a:t>( A vehicle manufacturing organisation)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8AA6E-B453-9896-0074-E10DEAB2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20341-347A-91B1-1D31-9198BEE2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E619B9-E832-68E6-4BC6-ADF83B3825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4" y="94099"/>
            <a:ext cx="9374188" cy="876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enovo\Desktop\organizational-structure-ppt-7-728.jpg">
            <a:extLst>
              <a:ext uri="{FF2B5EF4-FFF2-40B4-BE49-F238E27FC236}">
                <a16:creationId xmlns:a16="http://schemas.microsoft.com/office/drawing/2014/main" id="{152885EC-2EFB-6242-A0F7-C441148A62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988534" y="1951029"/>
            <a:ext cx="9374188" cy="4906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480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23C9-3500-6061-1154-FFA104504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4552" y="1152907"/>
            <a:ext cx="8911687" cy="731724"/>
          </a:xfrm>
        </p:spPr>
        <p:txBody>
          <a:bodyPr/>
          <a:lstStyle/>
          <a:p>
            <a:r>
              <a:rPr lang="en-IN" b="1" dirty="0">
                <a:latin typeface="Calibri" pitchFamily="34" charset="0"/>
              </a:rPr>
              <a:t>Principles of Organization :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D0C6C-CFB3-D40E-ADCE-EFCD41C9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 1 ) Objectives                    2)  Specialization  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 3) Span of control             4)  Exception  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 5) Scalar principle             6) Unity of command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 7) Delegation                     8) Responsibility 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 9) Authority                       10)  Efficiency 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11) Simplicity                     12)  Flexibility 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 13) Balance                        14)  Stability    </a:t>
            </a:r>
          </a:p>
          <a:p>
            <a:pPr marL="457200" indent="-457200">
              <a:spcAft>
                <a:spcPts val="1200"/>
              </a:spcAft>
            </a:pPr>
            <a:r>
              <a:rPr lang="en-IN" sz="1800" dirty="0">
                <a:latin typeface="Calibri" pitchFamily="34" charset="0"/>
              </a:rPr>
              <a:t>                    15) Communication           16)  Unity of direction 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AC4E4-4BF5-74DE-181A-8A34AF93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2E3C0-D54B-1BD2-8DB9-8D22260DB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17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D5D1C-1E7E-5C8F-8CCA-2EEE9CFB0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302" y="-83838"/>
            <a:ext cx="9374188" cy="1058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270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57781-43B8-61F6-CE7D-86027AE48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5577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Course Outcome:</a:t>
            </a:r>
            <a:br>
              <a:rPr lang="en-US" sz="20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US" sz="2400" dirty="0">
                <a:solidFill>
                  <a:schemeClr val="tx1"/>
                </a:solidFill>
                <a:latin typeface="Calibri" pitchFamily="34" charset="0"/>
              </a:rPr>
            </a:br>
            <a:endParaRPr lang="en-US" sz="2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IN" sz="2400" b="0" dirty="0">
                <a:solidFill>
                  <a:schemeClr val="accent1"/>
                </a:solidFill>
                <a:latin typeface="Calibri" pitchFamily="34" charset="0"/>
              </a:rPr>
              <a:t>Use basic management principles to execute the daily  activities.</a:t>
            </a:r>
            <a:br>
              <a:rPr lang="en-IN" sz="1600" b="0" dirty="0">
                <a:solidFill>
                  <a:schemeClr val="accent1"/>
                </a:solidFill>
                <a:latin typeface="Calibri" pitchFamily="34" charset="0"/>
              </a:rPr>
            </a:br>
            <a:endParaRPr lang="en-IN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118D3-04E5-3E16-F22D-7DA301754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5982166"/>
            <a:ext cx="7619999" cy="365125"/>
          </a:xfrm>
        </p:spPr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C168F-9CE8-71D2-3A19-1865679A1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536CC5-D251-05DD-8208-C1BD306A2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1306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868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D78A6-3050-F39D-4C6D-CBDBEF0B3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910" y="1540189"/>
            <a:ext cx="10247587" cy="3777622"/>
          </a:xfrm>
        </p:spPr>
        <p:txBody>
          <a:bodyPr>
            <a:normAutofit fontScale="92500" lnSpcReduction="20000"/>
          </a:bodyPr>
          <a:lstStyle/>
          <a:p>
            <a:r>
              <a:rPr lang="en-IN" sz="2400" dirty="0">
                <a:latin typeface="Calibri" pitchFamily="34" charset="0"/>
              </a:rPr>
              <a:t>Unit No.-1: </a:t>
            </a:r>
            <a:br>
              <a:rPr lang="en-IN" sz="2400" dirty="0">
                <a:latin typeface="Calibri" pitchFamily="34" charset="0"/>
              </a:rPr>
            </a:br>
            <a:br>
              <a:rPr lang="en-IN" sz="2400" dirty="0">
                <a:latin typeface="Calibri" pitchFamily="34" charset="0"/>
              </a:rPr>
            </a:br>
            <a:r>
              <a:rPr lang="en-IN" sz="2400" dirty="0">
                <a:latin typeface="Calibri" pitchFamily="34" charset="0"/>
              </a:rPr>
              <a:t> </a:t>
            </a:r>
            <a:r>
              <a:rPr lang="en-IN" sz="2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Introduction to Management Concept and Managerial Skills</a:t>
            </a:r>
            <a:r>
              <a:rPr lang="en-IN" sz="2400" dirty="0">
                <a:latin typeface="Calibri" pitchFamily="34" charset="0"/>
              </a:rPr>
              <a:t>. </a:t>
            </a:r>
            <a:br>
              <a:rPr lang="en-IN" sz="2400" dirty="0">
                <a:latin typeface="Calibri" pitchFamily="34" charset="0"/>
              </a:rPr>
            </a:br>
            <a:br>
              <a:rPr lang="en-IN" sz="2400" dirty="0">
                <a:latin typeface="Calibri" pitchFamily="34" charset="0"/>
              </a:rPr>
            </a:br>
            <a:r>
              <a:rPr lang="en-IN" sz="2400" dirty="0">
                <a:latin typeface="Calibri" pitchFamily="34" charset="0"/>
              </a:rPr>
              <a:t>       UO-2:</a:t>
            </a:r>
            <a:br>
              <a:rPr lang="en-IN" sz="2400" dirty="0">
                <a:latin typeface="Calibri" pitchFamily="34" charset="0"/>
              </a:rPr>
            </a:br>
            <a:r>
              <a:rPr lang="en-IN" sz="2400" dirty="0">
                <a:latin typeface="Calibri" pitchFamily="34" charset="0"/>
              </a:rPr>
              <a:t>       </a:t>
            </a:r>
            <a:r>
              <a:rPr lang="en-IN" sz="2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State the Principles and Level of Management</a:t>
            </a:r>
          </a:p>
          <a:p>
            <a:pPr marL="0" indent="0">
              <a:buNone/>
            </a:pPr>
            <a:r>
              <a:rPr lang="en-IN" sz="2400" dirty="0">
                <a:latin typeface="Calibri" pitchFamily="34" charset="0"/>
              </a:rPr>
              <a:t>             UO-3: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              Explain the functions of Management.</a:t>
            </a:r>
          </a:p>
          <a:p>
            <a:pPr marL="0" indent="0">
              <a:buNone/>
            </a:pPr>
            <a:r>
              <a:rPr lang="en-IN" sz="2400" dirty="0">
                <a:latin typeface="Calibri" pitchFamily="34" charset="0"/>
              </a:rPr>
              <a:t>             UO-4: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             Suggest the suitable type of organisation structure for the given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              examples</a:t>
            </a:r>
            <a:endParaRPr lang="en-IN" sz="2400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57014-B1FC-AA8E-CE11-28BE8B051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D1EFD-872F-C4E8-564C-884362EA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D1AEFB-BFDC-96E7-D828-77F4D6917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1306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430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AA5BF-C303-0245-4A21-CE537900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129993"/>
            <a:ext cx="8911687" cy="779021"/>
          </a:xfrm>
        </p:spPr>
        <p:txBody>
          <a:bodyPr/>
          <a:lstStyle/>
          <a:p>
            <a:r>
              <a:rPr lang="en-IN" sz="3600" dirty="0">
                <a:solidFill>
                  <a:srgbClr val="002060"/>
                </a:solidFill>
                <a:latin typeface="Calibri" pitchFamily="34" charset="0"/>
              </a:rPr>
              <a:t>CONTENT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5DCEA-FDAD-0D30-4DD9-742C3A8D3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IN" sz="1800" b="1" u="sng" dirty="0">
                <a:solidFill>
                  <a:srgbClr val="FF0000"/>
                </a:solidFill>
                <a:latin typeface="Calibri" pitchFamily="34" charset="0"/>
              </a:rPr>
              <a:t>PART ONE</a:t>
            </a:r>
            <a:r>
              <a:rPr lang="en-IN" sz="1400" dirty="0">
                <a:latin typeface="Calibri" pitchFamily="34" charset="0"/>
              </a:rPr>
              <a:t> 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I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       1. F. W. Taylor’s Principles of management    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I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      2.  Henri Fayol’s Principles of management</a:t>
            </a:r>
            <a:r>
              <a:rPr lang="en-IN" sz="1800" dirty="0">
                <a:solidFill>
                  <a:schemeClr val="bg2"/>
                </a:solidFill>
                <a:latin typeface="Calibri" pitchFamily="34" charset="0"/>
              </a:rPr>
              <a:t>.</a:t>
            </a:r>
            <a:endParaRPr lang="en-IN" sz="1400" dirty="0">
              <a:latin typeface="Calibri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IN" sz="1800" dirty="0">
                <a:solidFill>
                  <a:schemeClr val="bg2">
                    <a:lumMod val="95000"/>
                    <a:lumOff val="5000"/>
                  </a:schemeClr>
                </a:solidFill>
                <a:latin typeface="Calibri" pitchFamily="34" charset="0"/>
              </a:rPr>
              <a:t>    </a:t>
            </a:r>
            <a:r>
              <a:rPr lang="en-IN" sz="1800" b="1" u="sng" dirty="0">
                <a:solidFill>
                  <a:srgbClr val="FF0000"/>
                </a:solidFill>
                <a:latin typeface="Calibri" pitchFamily="34" charset="0"/>
              </a:rPr>
              <a:t>PART TWO</a:t>
            </a:r>
            <a:endParaRPr lang="en-IN" sz="1800" dirty="0">
              <a:solidFill>
                <a:schemeClr val="bg2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I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     1. Levels of management.</a:t>
            </a:r>
          </a:p>
          <a:p>
            <a:pPr marL="457200" indent="-457200">
              <a:lnSpc>
                <a:spcPct val="150000"/>
              </a:lnSpc>
              <a:spcAft>
                <a:spcPts val="1200"/>
              </a:spcAft>
            </a:pPr>
            <a:r>
              <a:rPr lang="en-IN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     2. Functions of management</a:t>
            </a:r>
          </a:p>
          <a:p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EF488-F5F6-E232-07CF-57DAA380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91CA4-E614-DEE3-9530-3E23460C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F08A4C-ECA4-EFBA-D69C-0CC891EA7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591" y="53523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1341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78AAE-296C-05E5-D0D2-A86DD840E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428" y="1337285"/>
            <a:ext cx="8911687" cy="684428"/>
          </a:xfrm>
        </p:spPr>
        <p:txBody>
          <a:bodyPr/>
          <a:lstStyle/>
          <a:p>
            <a:r>
              <a:rPr lang="en-GB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Principles</a:t>
            </a:r>
            <a:r>
              <a:rPr lang="en-GB" sz="3600" b="1" dirty="0"/>
              <a:t> of Management.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4D66F-6B21-1B78-6C38-05F9A0C49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428" y="2133600"/>
            <a:ext cx="10499834" cy="37776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dirty="0">
                <a:latin typeface="Calibri" pitchFamily="34" charset="0"/>
              </a:rPr>
              <a:t>Principles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of management are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broad and general guidelines for managerial decision making and behavior of employees towards organization.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 These are the  essential  to form the foundations of successful management</a:t>
            </a: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. </a:t>
            </a:r>
          </a:p>
          <a:p>
            <a:pPr>
              <a:lnSpc>
                <a:spcPct val="150000"/>
              </a:lnSpc>
            </a:pPr>
            <a:endParaRPr lang="en-IN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IN" dirty="0">
                <a:latin typeface="Calibri" pitchFamily="34" charset="0"/>
              </a:rPr>
              <a:t>Following two theories are important-</a:t>
            </a:r>
          </a:p>
          <a:p>
            <a:pPr>
              <a:lnSpc>
                <a:spcPct val="150000"/>
              </a:lnSpc>
            </a:pPr>
            <a:endParaRPr lang="en-IN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IN" dirty="0">
                <a:latin typeface="Calibri" pitchFamily="34" charset="0"/>
              </a:rPr>
              <a:t>                         </a:t>
            </a:r>
            <a:r>
              <a:rPr lang="en-IN" b="1" dirty="0" err="1">
                <a:latin typeface="Calibri" pitchFamily="34" charset="0"/>
              </a:rPr>
              <a:t>F.W.Taylor</a:t>
            </a:r>
            <a:r>
              <a:rPr lang="en-IN" b="1" dirty="0">
                <a:latin typeface="Calibri" pitchFamily="34" charset="0"/>
              </a:rPr>
              <a:t>:</a:t>
            </a:r>
            <a:r>
              <a:rPr lang="en-IN" dirty="0">
                <a:latin typeface="Calibri" pitchFamily="34" charset="0"/>
              </a:rPr>
              <a:t>          </a:t>
            </a:r>
            <a:r>
              <a:rPr lang="en-IN" b="1" dirty="0">
                <a:latin typeface="Calibri" pitchFamily="34" charset="0"/>
              </a:rPr>
              <a:t>Principles of scientific management</a:t>
            </a:r>
          </a:p>
          <a:p>
            <a:pPr>
              <a:lnSpc>
                <a:spcPct val="150000"/>
              </a:lnSpc>
            </a:pPr>
            <a:endParaRPr lang="en-IN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IN" dirty="0">
                <a:latin typeface="Calibri" pitchFamily="34" charset="0"/>
              </a:rPr>
              <a:t>                       </a:t>
            </a:r>
            <a:r>
              <a:rPr lang="en-IN" b="1" dirty="0">
                <a:latin typeface="Calibri" pitchFamily="34" charset="0"/>
              </a:rPr>
              <a:t>Henry Fayol:        Principles of  modern management</a:t>
            </a:r>
            <a:endParaRPr lang="en-IN" dirty="0">
              <a:latin typeface="Calibri" pitchFamily="34" charset="0"/>
            </a:endParaRPr>
          </a:p>
          <a:p>
            <a:endParaRPr lang="en-IN" sz="1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AD0C07-3819-CC9B-2A62-E6118CAC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B36E1F-C180-2D9C-71F4-1663D77E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0C3E49-6AE2-99FD-B7A4-473507710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251" y="103416"/>
            <a:ext cx="9374188" cy="1177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9940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61E7E-8F30-F336-3345-A8BE3AD8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9234A-A120-52A9-474F-6DECC538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795677-7103-5B5D-EDF5-5C0080F73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6630"/>
            <a:ext cx="9374188" cy="11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enovo\Desktop\download.jpg">
            <a:extLst>
              <a:ext uri="{FF2B5EF4-FFF2-40B4-BE49-F238E27FC236}">
                <a16:creationId xmlns:a16="http://schemas.microsoft.com/office/drawing/2014/main" id="{C07C3F55-4438-96D5-8727-84FAA9C65C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311510"/>
            <a:ext cx="1847850" cy="2476500"/>
          </a:xfrm>
          <a:prstGeom prst="rect">
            <a:avLst/>
          </a:prstGeom>
          <a:noFill/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02EBF1-0D71-53BF-599A-C2DDF7C822C0}"/>
              </a:ext>
            </a:extLst>
          </p:cNvPr>
          <p:cNvSpPr txBox="1"/>
          <p:nvPr/>
        </p:nvSpPr>
        <p:spPr>
          <a:xfrm>
            <a:off x="2286000" y="1540310"/>
            <a:ext cx="6093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dirty="0">
                <a:latin typeface="Calibri" pitchFamily="34" charset="0"/>
              </a:rPr>
              <a:t>F. W. Taylor</a:t>
            </a:r>
            <a:endParaRPr lang="en-IN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5D31DC-6D8C-10D6-A1D8-2823CBB73BD0}"/>
              </a:ext>
            </a:extLst>
          </p:cNvPr>
          <p:cNvSpPr txBox="1"/>
          <p:nvPr/>
        </p:nvSpPr>
        <p:spPr>
          <a:xfrm>
            <a:off x="4481348" y="2084354"/>
            <a:ext cx="609337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IN" sz="2400" dirty="0">
                <a:latin typeface="Calibri" pitchFamily="34" charset="0"/>
              </a:rPr>
              <a:t>F. W. Taylor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 Frederick Winslow Taylor was a American Mechanical Engineer.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Born on  20 March 1856 and died on 21 March 1915.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He is regarded as father of scientific management, and was one of the first management consultant.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He started his carrier as machinist in 1875. His experience from the bottom most level in organization gave him an opportunity to know the problems of workers. </a:t>
            </a:r>
          </a:p>
          <a:p>
            <a:pPr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Taylor principles concerns with increasing efficiency of production as well as increasing the higher productivity also.</a:t>
            </a:r>
          </a:p>
        </p:txBody>
      </p:sp>
    </p:spTree>
    <p:extLst>
      <p:ext uri="{BB962C8B-B14F-4D97-AF65-F5344CB8AC3E}">
        <p14:creationId xmlns:p14="http://schemas.microsoft.com/office/powerpoint/2010/main" val="288531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2EFEF-BF65-FF1C-EA16-13C87A8F8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A93C3-0560-FD6A-BD6B-C63F908A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158294-7D02-039C-2F41-A3943640B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6630"/>
            <a:ext cx="9374188" cy="11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C:\Users\lenovo\Desktop\slide-412255555.jpg">
            <a:extLst>
              <a:ext uri="{FF2B5EF4-FFF2-40B4-BE49-F238E27FC236}">
                <a16:creationId xmlns:a16="http://schemas.microsoft.com/office/drawing/2014/main" id="{5B4881F4-196E-4C47-07FC-0E8C5C86AD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29968" y="2008889"/>
            <a:ext cx="4066032" cy="3334512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C0C2D9D-7FAE-3FCC-7027-6C6AA9D6C50D}"/>
              </a:ext>
            </a:extLst>
          </p:cNvPr>
          <p:cNvSpPr txBox="1"/>
          <p:nvPr/>
        </p:nvSpPr>
        <p:spPr>
          <a:xfrm>
            <a:off x="6399211" y="1913784"/>
            <a:ext cx="6093372" cy="3615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IN" b="1" dirty="0">
                <a:latin typeface="Calibri" pitchFamily="34" charset="0"/>
              </a:rPr>
              <a:t>F. W. Taylors Principles of Management</a:t>
            </a:r>
          </a:p>
          <a:p>
            <a:pPr>
              <a:buNone/>
            </a:pPr>
            <a:r>
              <a:rPr lang="en-IN" b="1" dirty="0">
                <a:latin typeface="Calibri" pitchFamily="34" charset="0"/>
              </a:rPr>
              <a:t>    (Scientific Management)</a:t>
            </a:r>
          </a:p>
          <a:p>
            <a:pPr>
              <a:buNone/>
            </a:pPr>
            <a:r>
              <a:rPr lang="en-IN" dirty="0">
                <a:latin typeface="Calibri" pitchFamily="34" charset="0"/>
              </a:rPr>
              <a:t>     Management means-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Science, Not Rule of Thumb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Development of each and every person to his or her greatest efficiency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Harmony, Not Discord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IN" dirty="0">
                <a:latin typeface="Calibri" pitchFamily="34" charset="0"/>
              </a:rPr>
              <a:t>Cooperation, Not Individualism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BEBD58-F5FB-6E98-BE6D-DAB89E5BF79D}"/>
              </a:ext>
            </a:extLst>
          </p:cNvPr>
          <p:cNvSpPr txBox="1"/>
          <p:nvPr/>
        </p:nvSpPr>
        <p:spPr>
          <a:xfrm>
            <a:off x="2285999" y="1328483"/>
            <a:ext cx="93741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dirty="0">
                <a:latin typeface="Calibri" pitchFamily="34" charset="0"/>
              </a:rPr>
              <a:t>F. W. Taylor’s Principles of Management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213229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0E5FA-1484-D10A-C5F5-90A5436AF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51FA19-E882-B81A-963E-A290E3094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8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EBDFAF-BE93-7195-0858-CBEA676277E1}"/>
              </a:ext>
            </a:extLst>
          </p:cNvPr>
          <p:cNvSpPr txBox="1"/>
          <p:nvPr/>
        </p:nvSpPr>
        <p:spPr>
          <a:xfrm>
            <a:off x="2431831" y="1539682"/>
            <a:ext cx="60933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b="1" dirty="0">
                <a:latin typeface="Calibri" pitchFamily="34" charset="0"/>
              </a:rPr>
              <a:t>Henri Fayol</a:t>
            </a:r>
            <a:endParaRPr lang="en-IN" sz="3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C139AD-96EE-DD51-CB87-104945C5D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6630"/>
            <a:ext cx="9374188" cy="11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C:\Users\lenovo\Desktop\download (1).jpg">
            <a:extLst>
              <a:ext uri="{FF2B5EF4-FFF2-40B4-BE49-F238E27FC236}">
                <a16:creationId xmlns:a16="http://schemas.microsoft.com/office/drawing/2014/main" id="{F483EF04-B2AC-AD1E-D2C8-7AE85D463A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68799" y="2500031"/>
            <a:ext cx="1905000" cy="2400300"/>
          </a:xfrm>
          <a:prstGeom prst="rect">
            <a:avLst/>
          </a:prstGeom>
          <a:noFill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A856B3-0FDD-DB27-EFCC-2BC1D07B0ADE}"/>
              </a:ext>
            </a:extLst>
          </p:cNvPr>
          <p:cNvSpPr txBox="1"/>
          <p:nvPr/>
        </p:nvSpPr>
        <p:spPr>
          <a:xfrm>
            <a:off x="5868714" y="1993177"/>
            <a:ext cx="6093372" cy="3325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IN" sz="2400" dirty="0">
                <a:latin typeface="Calibri" pitchFamily="34" charset="0"/>
              </a:rPr>
              <a:t>Henri Fayol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b="1" dirty="0">
                <a:latin typeface="Calibri" pitchFamily="34" charset="0"/>
              </a:rPr>
              <a:t>Henri Fayol</a:t>
            </a:r>
            <a:r>
              <a:rPr lang="en-IN" sz="1800" dirty="0">
                <a:latin typeface="Calibri" pitchFamily="34" charset="0"/>
              </a:rPr>
              <a:t>  was a French mining engineer.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Born on 29 July 1841 and Died on 19 November 1925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He is regarded as Father of general management.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Fayol's work was one of the first comprehensive statements of a general theory of management known as </a:t>
            </a:r>
            <a:r>
              <a:rPr lang="en-IN" sz="1800" dirty="0" err="1">
                <a:latin typeface="Calibri" pitchFamily="34" charset="0"/>
              </a:rPr>
              <a:t>Fayolism</a:t>
            </a:r>
            <a:r>
              <a:rPr lang="en-IN" sz="1800" dirty="0">
                <a:latin typeface="Calibri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>
                <a:latin typeface="Calibri" pitchFamily="34" charset="0"/>
              </a:rPr>
              <a:t> He proposed that there were five primary functions of management and fourteen principles of management</a:t>
            </a:r>
            <a:r>
              <a:rPr lang="en-IN" sz="1800" baseline="30000" dirty="0"/>
              <a:t>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6021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E388C-9C73-EC73-1DCE-E72242C1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                                                                                                                                 To be the best knowledge hub, endeavouring continuously in quest of excellence in Mechanical Engineering Education, Entrepreneurship and Innovation.                  MISSION OF THE DEPARTMENT                   M1:To educate, induce and render the students to know the primal and technical skills in Mechanical Engineering.                             M2: To develop ethical &amp; professional values among students with social and environmental concern.                                                   M3: To set forth total quality education through effective hi-tech teaching-learning techniques and department-industries collaboration.                                         M4: To mould the young dynamic potential minds to emerge as full-fledged future professionals so as to achieve top ranking status in the national level.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953F9-481D-E13D-157C-3D5F2876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83B6E-9E31-4750-B5D8-672AD1AF21D6}" type="slidenum">
              <a:rPr lang="en-IN" smtClean="0"/>
              <a:t>9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45306F-D351-6F39-62C4-10A3CEDB3101}"/>
              </a:ext>
            </a:extLst>
          </p:cNvPr>
          <p:cNvSpPr txBox="1"/>
          <p:nvPr/>
        </p:nvSpPr>
        <p:spPr>
          <a:xfrm>
            <a:off x="2368769" y="1315724"/>
            <a:ext cx="92914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600" b="1" dirty="0">
                <a:latin typeface="Calibri" pitchFamily="34" charset="0"/>
              </a:rPr>
              <a:t>Principles of  Scientific Management</a:t>
            </a:r>
            <a:endParaRPr lang="en-IN" sz="36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B30C39-FA55-36AB-62F3-07EB9280BC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6630"/>
            <a:ext cx="9374188" cy="117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C:\Users\lenovo\Desktop\Henri-fayols-14-principles-of-management.jpg">
            <a:extLst>
              <a:ext uri="{FF2B5EF4-FFF2-40B4-BE49-F238E27FC236}">
                <a16:creationId xmlns:a16="http://schemas.microsoft.com/office/drawing/2014/main" id="{AA439F39-72F1-7417-6A02-383520518D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89213" y="2013223"/>
            <a:ext cx="9070976" cy="37411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90643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2707</Words>
  <Application>Microsoft Office PowerPoint</Application>
  <PresentationFormat>Widescreen</PresentationFormat>
  <Paragraphs>127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Wisp</vt:lpstr>
      <vt:lpstr>MANAGEMENT – 22509  Unit No : 01   Introduction to Management Concept and Managerial Skills </vt:lpstr>
      <vt:lpstr>PowerPoint Presentation</vt:lpstr>
      <vt:lpstr>PowerPoint Presentation</vt:lpstr>
      <vt:lpstr>CONTENT</vt:lpstr>
      <vt:lpstr>Principles of Management.</vt:lpstr>
      <vt:lpstr>PowerPoint Presentation</vt:lpstr>
      <vt:lpstr>PowerPoint Presentation</vt:lpstr>
      <vt:lpstr>PowerPoint Presentation</vt:lpstr>
      <vt:lpstr>PowerPoint Presentation</vt:lpstr>
      <vt:lpstr>Summary</vt:lpstr>
      <vt:lpstr>PowerPoint Presentation</vt:lpstr>
      <vt:lpstr>Functions of Management</vt:lpstr>
      <vt:lpstr>Functions of Management </vt:lpstr>
      <vt:lpstr>PowerPoint Presentation</vt:lpstr>
      <vt:lpstr>Organization</vt:lpstr>
      <vt:lpstr>Organization Structure  For a  large and complex organisation ( A vehicle manufacturing organisation)</vt:lpstr>
      <vt:lpstr>Principles of Organization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10</cp:revision>
  <dcterms:created xsi:type="dcterms:W3CDTF">2024-09-19T07:23:18Z</dcterms:created>
  <dcterms:modified xsi:type="dcterms:W3CDTF">2024-09-19T10:41:29Z</dcterms:modified>
</cp:coreProperties>
</file>